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18288000" cy="10287000"/>
  <p:notesSz cx="6858000" cy="9144000"/>
  <p:embeddedFontLst>
    <p:embeddedFont>
      <p:font typeface="Calibri" panose="020F0502020204030204" pitchFamily="34" charset="0"/>
      <p:regular r:id="rId9"/>
      <p:bold r:id="rId10"/>
      <p:italic r:id="rId11"/>
      <p:boldItalic r:id="rId12"/>
    </p:embeddedFont>
    <p:embeddedFont>
      <p:font typeface="Georgia" panose="02040502050405020303" pitchFamily="18" charset="0"/>
      <p:regular r:id="rId13"/>
      <p:bold r:id="rId14"/>
      <p:italic r:id="rId15"/>
      <p:boldItalic r:id="rId16"/>
    </p:embeddedFont>
    <p:embeddedFont>
      <p:font typeface="Helvetica Neue" panose="020B0604020202020204" charset="0"/>
      <p:regular r:id="rId17"/>
      <p:bold r:id="rId18"/>
      <p:italic r:id="rId19"/>
      <p:boldItalic r:id="rId20"/>
    </p:embeddedFon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2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e9678b19e9_0_87: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1e9678b19e9_0_87: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8" name="Google Shape;108;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9" name="Google Shape;109;p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12" name="Google Shape;112;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46" name="Google Shape;146;p1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47" name="Google Shape;147;p1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50" name="Google Shape;150;p1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87"/>
        <p:cNvGrpSpPr/>
        <p:nvPr/>
      </p:nvGrpSpPr>
      <p:grpSpPr>
        <a:xfrm>
          <a:off x="0" y="0"/>
          <a:ext cx="0" cy="0"/>
          <a:chOff x="0" y="0"/>
          <a:chExt cx="0" cy="0"/>
        </a:xfrm>
      </p:grpSpPr>
      <p:grpSp>
        <p:nvGrpSpPr>
          <p:cNvPr id="88" name="Google Shape;88;p13"/>
          <p:cNvGrpSpPr/>
          <p:nvPr/>
        </p:nvGrpSpPr>
        <p:grpSpPr>
          <a:xfrm>
            <a:off x="0" y="-870234"/>
            <a:ext cx="18287996" cy="5324326"/>
            <a:chOff x="0" y="-47625"/>
            <a:chExt cx="4816592" cy="1402292"/>
          </a:xfrm>
        </p:grpSpPr>
        <p:sp>
          <p:nvSpPr>
            <p:cNvPr id="89" name="Google Shape;89;p13"/>
            <p:cNvSpPr/>
            <p:nvPr/>
          </p:nvSpPr>
          <p:spPr>
            <a:xfrm>
              <a:off x="0" y="0"/>
              <a:ext cx="4816592" cy="1354667"/>
            </a:xfrm>
            <a:custGeom>
              <a:avLst/>
              <a:gdLst/>
              <a:ahLst/>
              <a:cxnLst/>
              <a:rect l="l" t="t" r="r" b="b"/>
              <a:pathLst>
                <a:path w="4816592" h="1354667" extrusionOk="0">
                  <a:moveTo>
                    <a:pt x="0" y="0"/>
                  </a:moveTo>
                  <a:lnTo>
                    <a:pt x="4816592" y="0"/>
                  </a:lnTo>
                  <a:lnTo>
                    <a:pt x="4816592" y="1354667"/>
                  </a:lnTo>
                  <a:lnTo>
                    <a:pt x="0" y="1354667"/>
                  </a:lnTo>
                  <a:close/>
                </a:path>
              </a:pathLst>
            </a:custGeom>
            <a:solidFill>
              <a:srgbClr val="040303"/>
            </a:solidFill>
            <a:ln>
              <a:noFill/>
            </a:ln>
          </p:spPr>
          <p:txBody>
            <a:bodyPr/>
            <a:lstStyle/>
            <a:p>
              <a:endParaRPr lang="en-US"/>
            </a:p>
          </p:txBody>
        </p:sp>
        <p:sp>
          <p:nvSpPr>
            <p:cNvPr id="90" name="Google Shape;90;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1" name="Google Shape;91;p13"/>
          <p:cNvSpPr txBox="1"/>
          <p:nvPr/>
        </p:nvSpPr>
        <p:spPr>
          <a:xfrm>
            <a:off x="2271989" y="3124284"/>
            <a:ext cx="13744023" cy="2201548"/>
          </a:xfrm>
          <a:prstGeom prst="rect">
            <a:avLst/>
          </a:prstGeom>
          <a:noFill/>
          <a:ln>
            <a:noFill/>
          </a:ln>
        </p:spPr>
        <p:txBody>
          <a:bodyPr spcFirstLastPara="1" wrap="square" lIns="0" tIns="0" rIns="0" bIns="0" anchor="t" anchorCtr="0">
            <a:spAutoFit/>
          </a:bodyPr>
          <a:lstStyle/>
          <a:p>
            <a:pPr marL="0" marR="0" lvl="0" indent="0" algn="ctr" rtl="0">
              <a:lnSpc>
                <a:spcPct val="101999"/>
              </a:lnSpc>
              <a:spcBef>
                <a:spcPts val="0"/>
              </a:spcBef>
              <a:spcAft>
                <a:spcPts val="0"/>
              </a:spcAft>
              <a:buNone/>
            </a:pPr>
            <a:r>
              <a:rPr lang="en-US" sz="16305" b="0" i="0" u="none" strike="noStrike" cap="none">
                <a:solidFill>
                  <a:srgbClr val="FFFFFF"/>
                </a:solidFill>
                <a:latin typeface="Arial"/>
                <a:ea typeface="Arial"/>
                <a:cs typeface="Arial"/>
                <a:sym typeface="Arial"/>
              </a:rPr>
              <a:t> </a:t>
            </a:r>
            <a:endParaRPr/>
          </a:p>
        </p:txBody>
      </p:sp>
      <p:sp>
        <p:nvSpPr>
          <p:cNvPr id="92" name="Google Shape;92;p13"/>
          <p:cNvSpPr txBox="1"/>
          <p:nvPr/>
        </p:nvSpPr>
        <p:spPr>
          <a:xfrm>
            <a:off x="2554761" y="4603670"/>
            <a:ext cx="13178400" cy="10674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6933">
                <a:latin typeface="Helvetica Neue"/>
                <a:ea typeface="Helvetica Neue"/>
                <a:cs typeface="Helvetica Neue"/>
                <a:sym typeface="Helvetica Neue"/>
              </a:rPr>
              <a:t>Unit 15</a:t>
            </a:r>
            <a:endParaRPr>
              <a:latin typeface="Helvetica Neue"/>
              <a:ea typeface="Helvetica Neue"/>
              <a:cs typeface="Helvetica Neue"/>
              <a:sym typeface="Helvetica Neue"/>
            </a:endParaRPr>
          </a:p>
        </p:txBody>
      </p:sp>
      <p:sp>
        <p:nvSpPr>
          <p:cNvPr id="93" name="Google Shape;93;p13"/>
          <p:cNvSpPr/>
          <p:nvPr/>
        </p:nvSpPr>
        <p:spPr>
          <a:xfrm>
            <a:off x="7661880" y="668806"/>
            <a:ext cx="2964347" cy="510969"/>
          </a:xfrm>
          <a:custGeom>
            <a:avLst/>
            <a:gdLst/>
            <a:ahLst/>
            <a:cxnLst/>
            <a:rect l="l" t="t" r="r" b="b"/>
            <a:pathLst>
              <a:path w="3952463" h="681292" extrusionOk="0">
                <a:moveTo>
                  <a:pt x="0" y="0"/>
                </a:moveTo>
                <a:lnTo>
                  <a:pt x="3952463" y="0"/>
                </a:lnTo>
                <a:lnTo>
                  <a:pt x="3952463" y="681292"/>
                </a:lnTo>
                <a:lnTo>
                  <a:pt x="0" y="681292"/>
                </a:lnTo>
                <a:lnTo>
                  <a:pt x="0" y="0"/>
                </a:lnTo>
                <a:close/>
              </a:path>
            </a:pathLst>
          </a:custGeom>
          <a:blipFill rotWithShape="1">
            <a:blip r:embed="rId3">
              <a:alphaModFix/>
            </a:blip>
            <a:stretch>
              <a:fillRect/>
            </a:stretch>
          </a:blipFill>
          <a:ln>
            <a:noFill/>
          </a:ln>
        </p:spPr>
        <p:txBody>
          <a:bodyPr/>
          <a:lstStyle/>
          <a:p>
            <a:endParaRPr lang="en-US"/>
          </a:p>
        </p:txBody>
      </p:sp>
      <p:grpSp>
        <p:nvGrpSpPr>
          <p:cNvPr id="94" name="Google Shape;94;p13"/>
          <p:cNvGrpSpPr/>
          <p:nvPr/>
        </p:nvGrpSpPr>
        <p:grpSpPr>
          <a:xfrm>
            <a:off x="38119" y="-4395974"/>
            <a:ext cx="19443603" cy="19443613"/>
            <a:chOff x="25" y="0"/>
            <a:chExt cx="25924804" cy="25924817"/>
          </a:xfrm>
        </p:grpSpPr>
        <p:cxnSp>
          <p:nvCxnSpPr>
            <p:cNvPr id="95" name="Google Shape;95;p13"/>
            <p:cNvCxnSpPr/>
            <p:nvPr/>
          </p:nvCxnSpPr>
          <p:spPr>
            <a:xfrm rot="10800000" flipH="1">
              <a:off x="25" y="11335960"/>
              <a:ext cx="25924804" cy="25400"/>
            </a:xfrm>
            <a:prstGeom prst="straightConnector1">
              <a:avLst/>
            </a:prstGeom>
            <a:noFill/>
            <a:ln w="50800" cap="flat" cmpd="sng">
              <a:solidFill>
                <a:srgbClr val="F9F9F4"/>
              </a:solidFill>
              <a:prstDash val="dash"/>
              <a:round/>
              <a:headEnd type="none" w="sm" len="sm"/>
              <a:tailEnd type="none" w="sm" len="sm"/>
            </a:ln>
          </p:spPr>
        </p:cxnSp>
        <p:cxnSp>
          <p:nvCxnSpPr>
            <p:cNvPr id="96" name="Google Shape;96;p13"/>
            <p:cNvCxnSpPr/>
            <p:nvPr/>
          </p:nvCxnSpPr>
          <p:spPr>
            <a:xfrm rot="10800000">
              <a:off x="881364" y="0"/>
              <a:ext cx="0" cy="25924817"/>
            </a:xfrm>
            <a:prstGeom prst="straightConnector1">
              <a:avLst/>
            </a:prstGeom>
            <a:noFill/>
            <a:ln w="50800" cap="flat" cmpd="sng">
              <a:solidFill>
                <a:srgbClr val="F9F9F4"/>
              </a:solidFill>
              <a:prstDash val="dash"/>
              <a:round/>
              <a:headEnd type="none" w="sm" len="sm"/>
              <a:tailEnd type="none" w="sm" len="sm"/>
            </a:ln>
          </p:spPr>
        </p:cxnSp>
      </p:grpSp>
      <p:sp>
        <p:nvSpPr>
          <p:cNvPr id="97" name="Google Shape;97;p13"/>
          <p:cNvSpPr txBox="1"/>
          <p:nvPr/>
        </p:nvSpPr>
        <p:spPr>
          <a:xfrm>
            <a:off x="1028700" y="2237022"/>
            <a:ext cx="16617600" cy="1108200"/>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None/>
            </a:pPr>
            <a:r>
              <a:rPr lang="en-US" sz="7200">
                <a:solidFill>
                  <a:srgbClr val="F9F9F4"/>
                </a:solidFill>
                <a:latin typeface="Helvetica Neue"/>
                <a:ea typeface="Helvetica Neue"/>
                <a:cs typeface="Helvetica Neue"/>
                <a:sym typeface="Helvetica Neue"/>
              </a:rPr>
              <a:t>Intercultural Understanding</a:t>
            </a:r>
            <a:endParaRPr sz="7200">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01"/>
        <p:cNvGrpSpPr/>
        <p:nvPr/>
      </p:nvGrpSpPr>
      <p:grpSpPr>
        <a:xfrm>
          <a:off x="0" y="0"/>
          <a:ext cx="0" cy="0"/>
          <a:chOff x="0" y="0"/>
          <a:chExt cx="0" cy="0"/>
        </a:xfrm>
      </p:grpSpPr>
      <p:sp>
        <p:nvSpPr>
          <p:cNvPr id="102" name="Google Shape;102;p14"/>
          <p:cNvSpPr/>
          <p:nvPr/>
        </p:nvSpPr>
        <p:spPr>
          <a:xfrm>
            <a:off x="0" y="-1052744"/>
            <a:ext cx="8181739" cy="6340848"/>
          </a:xfrm>
          <a:custGeom>
            <a:avLst/>
            <a:gdLst/>
            <a:ahLst/>
            <a:cxnLst/>
            <a:rect l="l" t="t" r="r" b="b"/>
            <a:pathLst>
              <a:path w="8181739" h="6340848" extrusionOk="0">
                <a:moveTo>
                  <a:pt x="0" y="0"/>
                </a:moveTo>
                <a:lnTo>
                  <a:pt x="8181739" y="0"/>
                </a:lnTo>
                <a:lnTo>
                  <a:pt x="8181739" y="6340847"/>
                </a:lnTo>
                <a:lnTo>
                  <a:pt x="0" y="6340847"/>
                </a:lnTo>
                <a:lnTo>
                  <a:pt x="0" y="0"/>
                </a:lnTo>
                <a:close/>
              </a:path>
            </a:pathLst>
          </a:custGeom>
          <a:blipFill rotWithShape="1">
            <a:blip r:embed="rId3">
              <a:alphaModFix/>
            </a:blip>
            <a:stretch>
              <a:fillRect/>
            </a:stretch>
          </a:blipFill>
          <a:ln>
            <a:noFill/>
          </a:ln>
        </p:spPr>
        <p:txBody>
          <a:bodyPr/>
          <a:lstStyle/>
          <a:p>
            <a:endParaRPr lang="en-US"/>
          </a:p>
        </p:txBody>
      </p:sp>
      <p:sp>
        <p:nvSpPr>
          <p:cNvPr id="103" name="Google Shape;103;p14"/>
          <p:cNvSpPr/>
          <p:nvPr/>
        </p:nvSpPr>
        <p:spPr>
          <a:xfrm>
            <a:off x="14234538" y="9011179"/>
            <a:ext cx="3024762" cy="494242"/>
          </a:xfrm>
          <a:custGeom>
            <a:avLst/>
            <a:gdLst/>
            <a:ahLst/>
            <a:cxnLst/>
            <a:rect l="l" t="t" r="r" b="b"/>
            <a:pathLst>
              <a:path w="3024762" h="494242" extrusionOk="0">
                <a:moveTo>
                  <a:pt x="0" y="0"/>
                </a:moveTo>
                <a:lnTo>
                  <a:pt x="3024762" y="0"/>
                </a:lnTo>
                <a:lnTo>
                  <a:pt x="3024762" y="494242"/>
                </a:lnTo>
                <a:lnTo>
                  <a:pt x="0" y="494242"/>
                </a:lnTo>
                <a:lnTo>
                  <a:pt x="0" y="0"/>
                </a:lnTo>
                <a:close/>
              </a:path>
            </a:pathLst>
          </a:custGeom>
          <a:blipFill rotWithShape="1">
            <a:blip r:embed="rId4">
              <a:alphaModFix/>
            </a:blip>
            <a:stretch>
              <a:fillRect/>
            </a:stretch>
          </a:blipFill>
          <a:ln>
            <a:noFill/>
          </a:ln>
        </p:spPr>
        <p:txBody>
          <a:bodyPr/>
          <a:lstStyle/>
          <a:p>
            <a:endParaRPr lang="en-US"/>
          </a:p>
        </p:txBody>
      </p:sp>
      <p:sp>
        <p:nvSpPr>
          <p:cNvPr id="104" name="Google Shape;104;p14"/>
          <p:cNvSpPr txBox="1"/>
          <p:nvPr/>
        </p:nvSpPr>
        <p:spPr>
          <a:xfrm>
            <a:off x="3283176" y="945961"/>
            <a:ext cx="9934800" cy="15702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10202" i="0" u="none" strike="noStrike" cap="none">
                <a:solidFill>
                  <a:srgbClr val="040303"/>
                </a:solidFill>
                <a:latin typeface="Helvetica Neue"/>
                <a:ea typeface="Helvetica Neue"/>
                <a:cs typeface="Helvetica Neue"/>
                <a:sym typeface="Helvetica Neue"/>
              </a:rPr>
              <a:t>Overview</a:t>
            </a:r>
            <a:endParaRPr>
              <a:latin typeface="Helvetica Neue"/>
              <a:ea typeface="Helvetica Neue"/>
              <a:cs typeface="Helvetica Neue"/>
              <a:sym typeface="Helvetica Neue"/>
            </a:endParaRPr>
          </a:p>
        </p:txBody>
      </p:sp>
      <p:sp>
        <p:nvSpPr>
          <p:cNvPr id="105" name="Google Shape;105;p14"/>
          <p:cNvSpPr txBox="1"/>
          <p:nvPr/>
        </p:nvSpPr>
        <p:spPr>
          <a:xfrm>
            <a:off x="4449325" y="2106476"/>
            <a:ext cx="10871700" cy="7048200"/>
          </a:xfrm>
          <a:prstGeom prst="rect">
            <a:avLst/>
          </a:prstGeom>
          <a:noFill/>
          <a:ln>
            <a:noFill/>
          </a:ln>
        </p:spPr>
        <p:txBody>
          <a:bodyPr spcFirstLastPara="1" wrap="square" lIns="0" tIns="0" rIns="0" bIns="0" anchor="t" anchorCtr="0">
            <a:spAutoFit/>
          </a:bodyPr>
          <a:lstStyle/>
          <a:p>
            <a:pPr marL="0" marR="0" lvl="0" indent="0" algn="l" rtl="0">
              <a:lnSpc>
                <a:spcPct val="178992"/>
              </a:lnSpc>
              <a:spcBef>
                <a:spcPts val="0"/>
              </a:spcBef>
              <a:spcAft>
                <a:spcPts val="0"/>
              </a:spcAft>
              <a:buNone/>
            </a:pPr>
            <a:r>
              <a:rPr lang="en-US" sz="4000" b="1" dirty="0">
                <a:solidFill>
                  <a:srgbClr val="040303"/>
                </a:solidFill>
                <a:latin typeface="Helvetica Neue"/>
                <a:ea typeface="Helvetica Neue"/>
                <a:cs typeface="Helvetica Neue"/>
                <a:sym typeface="Helvetica Neue"/>
              </a:rPr>
              <a:t>Topics </a:t>
            </a:r>
            <a:endParaRPr sz="4000" b="1" dirty="0">
              <a:solidFill>
                <a:srgbClr val="040303"/>
              </a:solidFill>
              <a:latin typeface="Helvetica Neue"/>
              <a:ea typeface="Helvetica Neue"/>
              <a:cs typeface="Helvetica Neue"/>
              <a:sym typeface="Helvetica Neue"/>
            </a:endParaRPr>
          </a:p>
          <a:p>
            <a:pPr marL="457200" marR="0" lvl="0" indent="-406400" algn="l" rtl="0">
              <a:lnSpc>
                <a:spcPct val="178992"/>
              </a:lnSpc>
              <a:spcBef>
                <a:spcPts val="0"/>
              </a:spcBef>
              <a:spcAft>
                <a:spcPts val="0"/>
              </a:spcAft>
              <a:buClr>
                <a:srgbClr val="040303"/>
              </a:buClr>
              <a:buSzPts val="2800"/>
              <a:buFont typeface="Helvetica Neue"/>
              <a:buChar char="●"/>
            </a:pPr>
            <a:r>
              <a:rPr lang="en-US" sz="2800" dirty="0">
                <a:solidFill>
                  <a:srgbClr val="040303"/>
                </a:solidFill>
                <a:latin typeface="Helvetica Neue"/>
                <a:ea typeface="Helvetica Neue"/>
                <a:cs typeface="Helvetica Neue"/>
                <a:sym typeface="Helvetica Neue"/>
              </a:rPr>
              <a:t>Challenges to intercultural understanding</a:t>
            </a:r>
            <a:endParaRPr sz="2800" dirty="0">
              <a:solidFill>
                <a:srgbClr val="040303"/>
              </a:solidFill>
              <a:latin typeface="Helvetica Neue"/>
              <a:ea typeface="Helvetica Neue"/>
              <a:cs typeface="Helvetica Neue"/>
              <a:sym typeface="Helvetica Neue"/>
            </a:endParaRPr>
          </a:p>
          <a:p>
            <a:pPr marL="457200" marR="0" lvl="0" indent="-406400" algn="l" rtl="0">
              <a:lnSpc>
                <a:spcPct val="178992"/>
              </a:lnSpc>
              <a:spcBef>
                <a:spcPts val="0"/>
              </a:spcBef>
              <a:spcAft>
                <a:spcPts val="0"/>
              </a:spcAft>
              <a:buClr>
                <a:srgbClr val="040303"/>
              </a:buClr>
              <a:buSzPts val="2800"/>
              <a:buFont typeface="Helvetica Neue"/>
              <a:buChar char="●"/>
            </a:pPr>
            <a:r>
              <a:rPr lang="en-US" sz="2800" dirty="0">
                <a:solidFill>
                  <a:srgbClr val="040303"/>
                </a:solidFill>
                <a:latin typeface="Helvetica Neue"/>
                <a:ea typeface="Helvetica Neue"/>
                <a:cs typeface="Helvetica Neue"/>
                <a:sym typeface="Helvetica Neue"/>
              </a:rPr>
              <a:t>Bridging the gap between cultural insiders and outsiders</a:t>
            </a:r>
            <a:endParaRPr sz="2800" dirty="0">
              <a:solidFill>
                <a:srgbClr val="040303"/>
              </a:solidFill>
              <a:latin typeface="Helvetica Neue"/>
              <a:ea typeface="Helvetica Neue"/>
              <a:cs typeface="Helvetica Neue"/>
              <a:sym typeface="Helvetica Neue"/>
            </a:endParaRPr>
          </a:p>
          <a:p>
            <a:pPr marL="0" lvl="0" indent="0" algn="l" rtl="0">
              <a:lnSpc>
                <a:spcPct val="178992"/>
              </a:lnSpc>
              <a:spcBef>
                <a:spcPts val="0"/>
              </a:spcBef>
              <a:spcAft>
                <a:spcPts val="0"/>
              </a:spcAft>
              <a:buNone/>
            </a:pPr>
            <a:r>
              <a:rPr lang="en-US" sz="4000" b="1" dirty="0">
                <a:solidFill>
                  <a:srgbClr val="040303"/>
                </a:solidFill>
                <a:latin typeface="Helvetica Neue"/>
                <a:ea typeface="Helvetica Neue"/>
                <a:cs typeface="Helvetica Neue"/>
                <a:sym typeface="Helvetica Neue"/>
              </a:rPr>
              <a:t>Unit Learning Objectives</a:t>
            </a:r>
            <a:r>
              <a:rPr lang="en-US" sz="4000" dirty="0">
                <a:solidFill>
                  <a:srgbClr val="040303"/>
                </a:solidFill>
                <a:latin typeface="Helvetica Neue"/>
                <a:ea typeface="Helvetica Neue"/>
                <a:cs typeface="Helvetica Neue"/>
                <a:sym typeface="Helvetica Neue"/>
              </a:rPr>
              <a:t> </a:t>
            </a:r>
            <a:endParaRPr sz="4000" dirty="0">
              <a:solidFill>
                <a:srgbClr val="040303"/>
              </a:solidFill>
              <a:latin typeface="Helvetica Neue"/>
              <a:ea typeface="Helvetica Neue"/>
              <a:cs typeface="Helvetica Neue"/>
              <a:sym typeface="Helvetica Neue"/>
            </a:endParaRPr>
          </a:p>
          <a:p>
            <a:pPr marL="457200" lvl="0" indent="-406400" algn="l" rtl="0">
              <a:lnSpc>
                <a:spcPct val="178992"/>
              </a:lnSpc>
              <a:spcBef>
                <a:spcPts val="0"/>
              </a:spcBef>
              <a:spcAft>
                <a:spcPts val="0"/>
              </a:spcAft>
              <a:buClr>
                <a:srgbClr val="040303"/>
              </a:buClr>
              <a:buSzPts val="2800"/>
              <a:buFont typeface="Helvetica Neue"/>
              <a:buChar char="●"/>
            </a:pPr>
            <a:r>
              <a:rPr lang="en-US" sz="2800" dirty="0">
                <a:solidFill>
                  <a:srgbClr val="040303"/>
                </a:solidFill>
                <a:latin typeface="Helvetica Neue"/>
                <a:ea typeface="Helvetica Neue"/>
                <a:cs typeface="Helvetica Neue"/>
                <a:sym typeface="Helvetica Neue"/>
              </a:rPr>
              <a:t>Identify the challenges to intercultural understanding, such as stereotypes, ethnocentrism, and cultural misunderstandings.</a:t>
            </a:r>
            <a:endParaRPr sz="2800" dirty="0">
              <a:solidFill>
                <a:srgbClr val="040303"/>
              </a:solidFill>
              <a:latin typeface="Helvetica Neue"/>
              <a:ea typeface="Helvetica Neue"/>
              <a:cs typeface="Helvetica Neue"/>
              <a:sym typeface="Helvetica Neue"/>
            </a:endParaRPr>
          </a:p>
          <a:p>
            <a:pPr marL="457200" lvl="0" indent="-406400" algn="l" rtl="0">
              <a:lnSpc>
                <a:spcPct val="178992"/>
              </a:lnSpc>
              <a:spcBef>
                <a:spcPts val="0"/>
              </a:spcBef>
              <a:spcAft>
                <a:spcPts val="0"/>
              </a:spcAft>
              <a:buClr>
                <a:srgbClr val="040303"/>
              </a:buClr>
              <a:buSzPts val="2800"/>
              <a:buFont typeface="Helvetica Neue"/>
              <a:buChar char="●"/>
            </a:pPr>
            <a:r>
              <a:rPr lang="en-US" sz="2800" dirty="0">
                <a:solidFill>
                  <a:srgbClr val="040303"/>
                </a:solidFill>
                <a:latin typeface="Helvetica Neue"/>
                <a:ea typeface="Helvetica Neue"/>
                <a:cs typeface="Helvetica Neue"/>
                <a:sym typeface="Helvetica Neue"/>
              </a:rPr>
              <a:t>Distinguish the role of empathy, active listening, and dialogue in bridging the gap between cultural insiders and outsiders.</a:t>
            </a:r>
            <a:endParaRPr sz="2800" dirty="0">
              <a:solidFill>
                <a:srgbClr val="040303"/>
              </a:solidFill>
              <a:latin typeface="Helvetica Neue"/>
              <a:ea typeface="Helvetica Neue"/>
              <a:cs typeface="Helvetica Neue"/>
              <a:sym typeface="Helvetica Neue"/>
            </a:endParaRPr>
          </a:p>
          <a:p>
            <a:pPr marL="1371600" marR="0" lvl="0" indent="0" algn="l" rtl="0">
              <a:lnSpc>
                <a:spcPct val="140000"/>
              </a:lnSpc>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3"/>
        <p:cNvGrpSpPr/>
        <p:nvPr/>
      </p:nvGrpSpPr>
      <p:grpSpPr>
        <a:xfrm>
          <a:off x="0" y="0"/>
          <a:ext cx="0" cy="0"/>
          <a:chOff x="0" y="0"/>
          <a:chExt cx="0" cy="0"/>
        </a:xfrm>
      </p:grpSpPr>
      <p:grpSp>
        <p:nvGrpSpPr>
          <p:cNvPr id="114" name="Google Shape;114;p15"/>
          <p:cNvGrpSpPr/>
          <p:nvPr/>
        </p:nvGrpSpPr>
        <p:grpSpPr>
          <a:xfrm>
            <a:off x="1028700" y="1062603"/>
            <a:ext cx="16230600" cy="7980972"/>
            <a:chOff x="0" y="-47625"/>
            <a:chExt cx="4274726" cy="2101984"/>
          </a:xfrm>
        </p:grpSpPr>
        <p:sp>
          <p:nvSpPr>
            <p:cNvPr id="115" name="Google Shape;115;p15"/>
            <p:cNvSpPr/>
            <p:nvPr/>
          </p:nvSpPr>
          <p:spPr>
            <a:xfrm>
              <a:off x="0" y="0"/>
              <a:ext cx="4274726" cy="2054359"/>
            </a:xfrm>
            <a:custGeom>
              <a:avLst/>
              <a:gdLst/>
              <a:ahLst/>
              <a:cxnLst/>
              <a:rect l="l" t="t" r="r" b="b"/>
              <a:pathLst>
                <a:path w="4274726" h="2054359" extrusionOk="0">
                  <a:moveTo>
                    <a:pt x="0" y="0"/>
                  </a:moveTo>
                  <a:lnTo>
                    <a:pt x="4274726" y="0"/>
                  </a:lnTo>
                  <a:lnTo>
                    <a:pt x="4274726" y="2054359"/>
                  </a:lnTo>
                  <a:lnTo>
                    <a:pt x="0" y="2054359"/>
                  </a:lnTo>
                  <a:close/>
                </a:path>
              </a:pathLst>
            </a:custGeom>
            <a:solidFill>
              <a:srgbClr val="000000">
                <a:alpha val="0"/>
              </a:srgbClr>
            </a:solidFill>
            <a:ln w="38100" cap="flat" cmpd="sng">
              <a:solidFill>
                <a:srgbClr val="F9F9F4"/>
              </a:solidFill>
              <a:prstDash val="solid"/>
              <a:round/>
              <a:headEnd type="none" w="sm" len="sm"/>
              <a:tailEnd type="none" w="sm" len="sm"/>
            </a:ln>
          </p:spPr>
          <p:txBody>
            <a:bodyPr/>
            <a:lstStyle/>
            <a:p>
              <a:endParaRPr lang="en-US"/>
            </a:p>
          </p:txBody>
        </p:sp>
        <p:sp>
          <p:nvSpPr>
            <p:cNvPr id="116" name="Google Shape;116;p15"/>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7" name="Google Shape;117;p15"/>
          <p:cNvSpPr txBox="1"/>
          <p:nvPr/>
        </p:nvSpPr>
        <p:spPr>
          <a:xfrm>
            <a:off x="1475800" y="3970025"/>
            <a:ext cx="15336300" cy="357150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2900">
                <a:solidFill>
                  <a:schemeClr val="lt2"/>
                </a:solidFill>
              </a:rPr>
              <a:t>In this unit (to accompany the SAPIENS podcast S6E8), students will learn how crucial intercultural understanding is to the globalized world. Knowing that culture impacts people's speech, actions, and thoughts, students will evaluate how understanding these differences is the initial step to gaining intercultural competence. The class will explore challenges to intercultural understanding and learn how empathy, active listening, and dialogue play a role in effective intercultural communication.</a:t>
            </a:r>
            <a:endParaRPr sz="2900">
              <a:solidFill>
                <a:schemeClr val="lt2"/>
              </a:solidFill>
            </a:endParaRPr>
          </a:p>
        </p:txBody>
      </p:sp>
      <p:grpSp>
        <p:nvGrpSpPr>
          <p:cNvPr id="118" name="Google Shape;118;p15"/>
          <p:cNvGrpSpPr/>
          <p:nvPr/>
        </p:nvGrpSpPr>
        <p:grpSpPr>
          <a:xfrm>
            <a:off x="1028700" y="333524"/>
            <a:ext cx="16230600" cy="3266930"/>
            <a:chOff x="0" y="-47625"/>
            <a:chExt cx="4274726" cy="860425"/>
          </a:xfrm>
        </p:grpSpPr>
        <p:sp>
          <p:nvSpPr>
            <p:cNvPr id="119" name="Google Shape;119;p15"/>
            <p:cNvSpPr/>
            <p:nvPr/>
          </p:nvSpPr>
          <p:spPr>
            <a:xfrm>
              <a:off x="0" y="0"/>
              <a:ext cx="4274726" cy="270933"/>
            </a:xfrm>
            <a:custGeom>
              <a:avLst/>
              <a:gdLst/>
              <a:ahLst/>
              <a:cxnLst/>
              <a:rect l="l" t="t" r="r" b="b"/>
              <a:pathLst>
                <a:path w="4274726" h="270933" extrusionOk="0">
                  <a:moveTo>
                    <a:pt x="0" y="0"/>
                  </a:moveTo>
                  <a:lnTo>
                    <a:pt x="4274726" y="0"/>
                  </a:lnTo>
                  <a:lnTo>
                    <a:pt x="4274726" y="270933"/>
                  </a:lnTo>
                  <a:lnTo>
                    <a:pt x="0" y="270933"/>
                  </a:lnTo>
                  <a:close/>
                </a:path>
              </a:pathLst>
            </a:custGeom>
            <a:solidFill>
              <a:srgbClr val="F9F9F4"/>
            </a:solidFill>
            <a:ln>
              <a:noFill/>
            </a:ln>
          </p:spPr>
          <p:txBody>
            <a:bodyPr/>
            <a:lstStyle/>
            <a:p>
              <a:endParaRPr lang="en-US"/>
            </a:p>
          </p:txBody>
        </p:sp>
        <p:sp>
          <p:nvSpPr>
            <p:cNvPr id="120" name="Google Shape;120;p15"/>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21" name="Google Shape;121;p15"/>
          <p:cNvCxnSpPr/>
          <p:nvPr/>
        </p:nvCxnSpPr>
        <p:spPr>
          <a:xfrm>
            <a:off x="7648001" y="8071375"/>
            <a:ext cx="2991900" cy="0"/>
          </a:xfrm>
          <a:prstGeom prst="straightConnector1">
            <a:avLst/>
          </a:prstGeom>
          <a:noFill/>
          <a:ln w="38100" cap="flat" cmpd="sng">
            <a:solidFill>
              <a:srgbClr val="F9F9F4"/>
            </a:solidFill>
            <a:prstDash val="solid"/>
            <a:round/>
            <a:headEnd type="none" w="sm" len="sm"/>
            <a:tailEnd type="none" w="sm" len="sm"/>
          </a:ln>
        </p:spPr>
      </p:cxnSp>
      <p:sp>
        <p:nvSpPr>
          <p:cNvPr id="122" name="Google Shape;122;p15"/>
          <p:cNvSpPr/>
          <p:nvPr/>
        </p:nvSpPr>
        <p:spPr>
          <a:xfrm>
            <a:off x="14294953" y="9402008"/>
            <a:ext cx="2964347" cy="510969"/>
          </a:xfrm>
          <a:custGeom>
            <a:avLst/>
            <a:gdLst/>
            <a:ahLst/>
            <a:cxnLst/>
            <a:rect l="l" t="t" r="r" b="b"/>
            <a:pathLst>
              <a:path w="2964347" h="510969" extrusionOk="0">
                <a:moveTo>
                  <a:pt x="0" y="0"/>
                </a:moveTo>
                <a:lnTo>
                  <a:pt x="2964347" y="0"/>
                </a:lnTo>
                <a:lnTo>
                  <a:pt x="2964347" y="510970"/>
                </a:lnTo>
                <a:lnTo>
                  <a:pt x="0" y="510970"/>
                </a:lnTo>
                <a:lnTo>
                  <a:pt x="0" y="0"/>
                </a:lnTo>
                <a:close/>
              </a:path>
            </a:pathLst>
          </a:custGeom>
          <a:blipFill rotWithShape="1">
            <a:blip r:embed="rId3">
              <a:alphaModFix/>
            </a:blip>
            <a:stretch>
              <a:fillRect/>
            </a:stretch>
          </a:blipFill>
          <a:ln>
            <a:noFill/>
          </a:ln>
        </p:spPr>
        <p:txBody>
          <a:bodyPr/>
          <a:lstStyle/>
          <a:p>
            <a:endParaRPr lang="en-US"/>
          </a:p>
        </p:txBody>
      </p:sp>
      <p:sp>
        <p:nvSpPr>
          <p:cNvPr id="123" name="Google Shape;123;p15"/>
          <p:cNvSpPr txBox="1"/>
          <p:nvPr/>
        </p:nvSpPr>
        <p:spPr>
          <a:xfrm>
            <a:off x="2803605" y="2414354"/>
            <a:ext cx="12680700" cy="1338000"/>
          </a:xfrm>
          <a:prstGeom prst="rect">
            <a:avLst/>
          </a:prstGeom>
          <a:noFill/>
          <a:ln>
            <a:noFill/>
          </a:ln>
        </p:spPr>
        <p:txBody>
          <a:bodyPr spcFirstLastPara="1" wrap="square" lIns="0" tIns="0" rIns="0" bIns="0" anchor="t" anchorCtr="0">
            <a:spAutoFit/>
          </a:bodyPr>
          <a:lstStyle/>
          <a:p>
            <a:pPr marL="0" marR="0" lvl="0" indent="0" algn="ctr" rtl="0">
              <a:lnSpc>
                <a:spcPct val="102001"/>
              </a:lnSpc>
              <a:spcBef>
                <a:spcPts val="0"/>
              </a:spcBef>
              <a:spcAft>
                <a:spcPts val="0"/>
              </a:spcAft>
              <a:buNone/>
            </a:pPr>
            <a:r>
              <a:rPr lang="en-US" sz="8692" i="0" u="none" strike="noStrike" cap="none">
                <a:solidFill>
                  <a:srgbClr val="F9F9F4"/>
                </a:solidFill>
                <a:latin typeface="Georgia"/>
                <a:ea typeface="Georgia"/>
                <a:cs typeface="Georgia"/>
                <a:sym typeface="Georgia"/>
              </a:rPr>
              <a:t>Introduction</a:t>
            </a:r>
            <a:endParaRPr>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0303"/>
        </a:solidFill>
        <a:effectLst/>
      </p:bgPr>
    </p:bg>
    <p:spTree>
      <p:nvGrpSpPr>
        <p:cNvPr id="1" name="Shape 127"/>
        <p:cNvGrpSpPr/>
        <p:nvPr/>
      </p:nvGrpSpPr>
      <p:grpSpPr>
        <a:xfrm>
          <a:off x="0" y="0"/>
          <a:ext cx="0" cy="0"/>
          <a:chOff x="0" y="0"/>
          <a:chExt cx="0" cy="0"/>
        </a:xfrm>
      </p:grpSpPr>
      <p:sp>
        <p:nvSpPr>
          <p:cNvPr id="128" name="Google Shape;128;p16"/>
          <p:cNvSpPr/>
          <p:nvPr/>
        </p:nvSpPr>
        <p:spPr>
          <a:xfrm>
            <a:off x="13993898" y="9175958"/>
            <a:ext cx="3547858" cy="611550"/>
          </a:xfrm>
          <a:custGeom>
            <a:avLst/>
            <a:gdLst/>
            <a:ahLst/>
            <a:cxnLst/>
            <a:rect l="l" t="t" r="r" b="b"/>
            <a:pathLst>
              <a:path w="3547858" h="611550" extrusionOk="0">
                <a:moveTo>
                  <a:pt x="0" y="0"/>
                </a:moveTo>
                <a:lnTo>
                  <a:pt x="3547859" y="0"/>
                </a:lnTo>
                <a:lnTo>
                  <a:pt x="3547859" y="611550"/>
                </a:lnTo>
                <a:lnTo>
                  <a:pt x="0" y="611550"/>
                </a:lnTo>
                <a:lnTo>
                  <a:pt x="0" y="0"/>
                </a:lnTo>
                <a:close/>
              </a:path>
            </a:pathLst>
          </a:custGeom>
          <a:blipFill rotWithShape="1">
            <a:blip r:embed="rId3">
              <a:alphaModFix/>
            </a:blip>
            <a:stretch>
              <a:fillRect/>
            </a:stretch>
          </a:blipFill>
          <a:ln>
            <a:noFill/>
          </a:ln>
        </p:spPr>
        <p:txBody>
          <a:bodyPr/>
          <a:lstStyle/>
          <a:p>
            <a:endParaRPr lang="en-US"/>
          </a:p>
        </p:txBody>
      </p:sp>
      <p:grpSp>
        <p:nvGrpSpPr>
          <p:cNvPr id="129" name="Google Shape;129;p16"/>
          <p:cNvGrpSpPr/>
          <p:nvPr/>
        </p:nvGrpSpPr>
        <p:grpSpPr>
          <a:xfrm>
            <a:off x="-129225" y="-1463974"/>
            <a:ext cx="18526442" cy="3745239"/>
            <a:chOff x="0" y="-47625"/>
            <a:chExt cx="6057164" cy="986394"/>
          </a:xfrm>
        </p:grpSpPr>
        <p:sp>
          <p:nvSpPr>
            <p:cNvPr id="130" name="Google Shape;130;p16"/>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F9F9F4"/>
            </a:solidFill>
            <a:ln>
              <a:noFill/>
            </a:ln>
          </p:spPr>
          <p:txBody>
            <a:bodyPr/>
            <a:lstStyle/>
            <a:p>
              <a:endParaRPr lang="en-US"/>
            </a:p>
          </p:txBody>
        </p:sp>
        <p:sp>
          <p:nvSpPr>
            <p:cNvPr id="131" name="Google Shape;13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2" name="Google Shape;132;p16"/>
          <p:cNvSpPr txBox="1"/>
          <p:nvPr/>
        </p:nvSpPr>
        <p:spPr>
          <a:xfrm>
            <a:off x="313403" y="632400"/>
            <a:ext cx="16190400" cy="10467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6800">
                <a:latin typeface="Georgia"/>
                <a:ea typeface="Georgia"/>
                <a:cs typeface="Georgia"/>
                <a:sym typeface="Georgia"/>
              </a:rPr>
              <a:t>Challenges to Intercultural Understanding</a:t>
            </a:r>
            <a:r>
              <a:rPr lang="en-US" sz="6800"/>
              <a:t> </a:t>
            </a:r>
            <a:r>
              <a:rPr lang="en-US" sz="6304" b="0" i="0" u="none" strike="noStrike" cap="none">
                <a:solidFill>
                  <a:srgbClr val="000000"/>
                </a:solidFill>
                <a:latin typeface="Arial"/>
                <a:ea typeface="Arial"/>
                <a:cs typeface="Arial"/>
                <a:sym typeface="Arial"/>
              </a:rPr>
              <a:t> </a:t>
            </a:r>
            <a:endParaRPr sz="100"/>
          </a:p>
        </p:txBody>
      </p:sp>
      <p:sp>
        <p:nvSpPr>
          <p:cNvPr id="133" name="Google Shape;133;p16"/>
          <p:cNvSpPr txBox="1"/>
          <p:nvPr/>
        </p:nvSpPr>
        <p:spPr>
          <a:xfrm>
            <a:off x="571500" y="2587900"/>
            <a:ext cx="15746100" cy="686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a:solidFill>
                  <a:schemeClr val="lt2"/>
                </a:solidFill>
                <a:latin typeface="Helvetica Neue"/>
                <a:ea typeface="Helvetica Neue"/>
                <a:cs typeface="Helvetica Neue"/>
                <a:sym typeface="Helvetica Neue"/>
              </a:rPr>
              <a:t>Stereotypes</a:t>
            </a:r>
            <a:endParaRPr sz="4800">
              <a:solidFill>
                <a:schemeClr val="lt2"/>
              </a:solidFill>
              <a:latin typeface="Helvetica Neue"/>
              <a:ea typeface="Helvetica Neue"/>
              <a:cs typeface="Helvetica Neue"/>
              <a:sym typeface="Helvetica Neue"/>
            </a:endParaRPr>
          </a:p>
          <a:p>
            <a:pPr marL="0" lvl="0" indent="457200" algn="l" rtl="0">
              <a:spcBef>
                <a:spcPts val="0"/>
              </a:spcBef>
              <a:spcAft>
                <a:spcPts val="0"/>
              </a:spcAft>
              <a:buNone/>
            </a:pPr>
            <a:r>
              <a:rPr lang="en-US" sz="3600">
                <a:solidFill>
                  <a:schemeClr val="lt2"/>
                </a:solidFill>
                <a:latin typeface="Helvetica Neue"/>
                <a:ea typeface="Helvetica Neue"/>
                <a:cs typeface="Helvetica Neue"/>
                <a:sym typeface="Helvetica Neue"/>
              </a:rPr>
              <a:t>Beliefs held about a group of people based on a particular characteristic</a:t>
            </a:r>
            <a:endParaRPr sz="36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en-US" sz="4800" b="1">
                <a:solidFill>
                  <a:schemeClr val="lt2"/>
                </a:solidFill>
                <a:latin typeface="Helvetica Neue"/>
                <a:ea typeface="Helvetica Neue"/>
                <a:cs typeface="Helvetica Neue"/>
                <a:sym typeface="Helvetica Neue"/>
              </a:rPr>
              <a:t>Ethnocentrism</a:t>
            </a: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en-US" sz="3600">
                <a:solidFill>
                  <a:schemeClr val="lt2"/>
                </a:solidFill>
                <a:latin typeface="Helvetica Neue"/>
                <a:ea typeface="Helvetica Neue"/>
                <a:cs typeface="Helvetica Neue"/>
                <a:sym typeface="Helvetica Neue"/>
              </a:rPr>
              <a:t>A belief that one's own country, nationality, or ethnicity is superior to others</a:t>
            </a:r>
            <a:endParaRPr sz="36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en-US" sz="4800" b="1">
                <a:solidFill>
                  <a:schemeClr val="lt2"/>
                </a:solidFill>
                <a:latin typeface="Helvetica Neue"/>
                <a:ea typeface="Helvetica Neue"/>
                <a:cs typeface="Helvetica Neue"/>
                <a:sym typeface="Helvetica Neue"/>
              </a:rPr>
              <a:t>Cultural misunderstandings</a:t>
            </a: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en-US" sz="3600">
                <a:solidFill>
                  <a:schemeClr val="lt2"/>
                </a:solidFill>
                <a:latin typeface="Helvetica Neue"/>
                <a:ea typeface="Helvetica Neue"/>
                <a:cs typeface="Helvetica Neue"/>
                <a:sym typeface="Helvetica Neue"/>
              </a:rPr>
              <a:t>W</a:t>
            </a:r>
            <a:r>
              <a:rPr lang="en-US" sz="3600">
                <a:solidFill>
                  <a:schemeClr val="lt2"/>
                </a:solidFill>
                <a:latin typeface="Roboto"/>
                <a:ea typeface="Roboto"/>
                <a:cs typeface="Roboto"/>
                <a:sym typeface="Roboto"/>
              </a:rPr>
              <a:t>hen people speak the same language, but the messages being sent and received are understood differently</a:t>
            </a:r>
            <a:endParaRPr sz="3600">
              <a:solidFill>
                <a:schemeClr val="lt2"/>
              </a:solidFill>
              <a:latin typeface="Roboto"/>
              <a:ea typeface="Roboto"/>
              <a:cs typeface="Roboto"/>
              <a:sym typeface="Roboto"/>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2000">
              <a:solidFill>
                <a:schemeClr val="lt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37"/>
        <p:cNvGrpSpPr/>
        <p:nvPr/>
      </p:nvGrpSpPr>
      <p:grpSpPr>
        <a:xfrm>
          <a:off x="0" y="0"/>
          <a:ext cx="0" cy="0"/>
          <a:chOff x="0" y="0"/>
          <a:chExt cx="0" cy="0"/>
        </a:xfrm>
      </p:grpSpPr>
      <p:grpSp>
        <p:nvGrpSpPr>
          <p:cNvPr id="138" name="Google Shape;138;p17"/>
          <p:cNvGrpSpPr/>
          <p:nvPr/>
        </p:nvGrpSpPr>
        <p:grpSpPr>
          <a:xfrm>
            <a:off x="275" y="-1463974"/>
            <a:ext cx="18287790" cy="3745239"/>
            <a:chOff x="0" y="-47625"/>
            <a:chExt cx="6057164" cy="986394"/>
          </a:xfrm>
        </p:grpSpPr>
        <p:sp>
          <p:nvSpPr>
            <p:cNvPr id="139" name="Google Shape;139;p17"/>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000000"/>
            </a:solidFill>
            <a:ln>
              <a:noFill/>
            </a:ln>
          </p:spPr>
          <p:txBody>
            <a:bodyPr/>
            <a:lstStyle/>
            <a:p>
              <a:endParaRPr lang="en-US"/>
            </a:p>
          </p:txBody>
        </p:sp>
        <p:sp>
          <p:nvSpPr>
            <p:cNvPr id="140" name="Google Shape;140;p1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41" name="Google Shape;141;p17"/>
          <p:cNvSpPr/>
          <p:nvPr/>
        </p:nvSpPr>
        <p:spPr>
          <a:xfrm>
            <a:off x="13896571" y="8983567"/>
            <a:ext cx="3362729" cy="549465"/>
          </a:xfrm>
          <a:custGeom>
            <a:avLst/>
            <a:gdLst/>
            <a:ahLst/>
            <a:cxnLst/>
            <a:rect l="l" t="t" r="r" b="b"/>
            <a:pathLst>
              <a:path w="3362729" h="549465" extrusionOk="0">
                <a:moveTo>
                  <a:pt x="0" y="0"/>
                </a:moveTo>
                <a:lnTo>
                  <a:pt x="3362729" y="0"/>
                </a:lnTo>
                <a:lnTo>
                  <a:pt x="3362729" y="549466"/>
                </a:lnTo>
                <a:lnTo>
                  <a:pt x="0" y="549466"/>
                </a:lnTo>
                <a:lnTo>
                  <a:pt x="0" y="0"/>
                </a:lnTo>
                <a:close/>
              </a:path>
            </a:pathLst>
          </a:custGeom>
          <a:blipFill rotWithShape="1">
            <a:blip r:embed="rId3">
              <a:alphaModFix/>
            </a:blip>
            <a:stretch>
              <a:fillRect/>
            </a:stretch>
          </a:blipFill>
          <a:ln>
            <a:noFill/>
          </a:ln>
        </p:spPr>
        <p:txBody>
          <a:bodyPr/>
          <a:lstStyle/>
          <a:p>
            <a:endParaRPr lang="en-US"/>
          </a:p>
        </p:txBody>
      </p:sp>
      <p:sp>
        <p:nvSpPr>
          <p:cNvPr id="142" name="Google Shape;142;p17"/>
          <p:cNvSpPr txBox="1"/>
          <p:nvPr/>
        </p:nvSpPr>
        <p:spPr>
          <a:xfrm>
            <a:off x="184350" y="899975"/>
            <a:ext cx="17845500" cy="801000"/>
          </a:xfrm>
          <a:prstGeom prst="rect">
            <a:avLst/>
          </a:prstGeom>
          <a:noFill/>
          <a:ln>
            <a:noFill/>
          </a:ln>
        </p:spPr>
        <p:txBody>
          <a:bodyPr spcFirstLastPara="1" wrap="square" lIns="0" tIns="0" rIns="0" bIns="0" anchor="t" anchorCtr="0">
            <a:spAutoFit/>
          </a:bodyPr>
          <a:lstStyle/>
          <a:p>
            <a:pPr marL="0" lvl="0" indent="0" algn="l" rtl="0">
              <a:lnSpc>
                <a:spcPct val="101999"/>
              </a:lnSpc>
              <a:spcBef>
                <a:spcPts val="0"/>
              </a:spcBef>
              <a:spcAft>
                <a:spcPts val="0"/>
              </a:spcAft>
              <a:buClr>
                <a:schemeClr val="dk1"/>
              </a:buClr>
              <a:buFont typeface="Arial"/>
              <a:buNone/>
            </a:pPr>
            <a:r>
              <a:rPr lang="en-US" sz="5204">
                <a:solidFill>
                  <a:schemeClr val="lt2"/>
                </a:solidFill>
                <a:latin typeface="Georgia"/>
                <a:ea typeface="Georgia"/>
                <a:cs typeface="Georgia"/>
                <a:sym typeface="Georgia"/>
              </a:rPr>
              <a:t>Bridging the Gap Between Cultural Insiders and Outsiders</a:t>
            </a:r>
            <a:endParaRPr sz="5404">
              <a:solidFill>
                <a:schemeClr val="lt2"/>
              </a:solidFill>
              <a:latin typeface="Georgia"/>
              <a:ea typeface="Georgia"/>
              <a:cs typeface="Georgia"/>
              <a:sym typeface="Georgia"/>
            </a:endParaRPr>
          </a:p>
        </p:txBody>
      </p:sp>
      <p:sp>
        <p:nvSpPr>
          <p:cNvPr id="143" name="Google Shape;143;p17"/>
          <p:cNvSpPr txBox="1"/>
          <p:nvPr/>
        </p:nvSpPr>
        <p:spPr>
          <a:xfrm>
            <a:off x="294975" y="2478025"/>
            <a:ext cx="16964400" cy="632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a:latin typeface="Helvetica Neue"/>
                <a:ea typeface="Helvetica Neue"/>
                <a:cs typeface="Helvetica Neue"/>
                <a:sym typeface="Helvetica Neue"/>
              </a:rPr>
              <a:t>Empathy</a:t>
            </a:r>
            <a:endParaRPr sz="4800">
              <a:latin typeface="Helvetica Neue"/>
              <a:ea typeface="Helvetica Neue"/>
              <a:cs typeface="Helvetica Neue"/>
              <a:sym typeface="Helvetica Neue"/>
            </a:endParaRPr>
          </a:p>
          <a:p>
            <a:pPr marL="0" lvl="0" indent="457200" algn="l" rtl="0">
              <a:spcBef>
                <a:spcPts val="0"/>
              </a:spcBef>
              <a:spcAft>
                <a:spcPts val="0"/>
              </a:spcAft>
              <a:buNone/>
            </a:pPr>
            <a:r>
              <a:rPr lang="en-US" sz="3600">
                <a:latin typeface="Helvetica Neue"/>
                <a:ea typeface="Helvetica Neue"/>
                <a:cs typeface="Helvetica Neue"/>
                <a:sym typeface="Helvetica Neue"/>
              </a:rPr>
              <a:t>Attempting to understand another cultural perspective </a:t>
            </a:r>
            <a:endParaRPr sz="3600">
              <a:latin typeface="Helvetica Neue"/>
              <a:ea typeface="Helvetica Neue"/>
              <a:cs typeface="Helvetica Neue"/>
              <a:sym typeface="Helvetica Neue"/>
            </a:endParaRPr>
          </a:p>
          <a:p>
            <a:pPr marL="0" lvl="0" indent="457200" algn="l" rtl="0">
              <a:spcBef>
                <a:spcPts val="0"/>
              </a:spcBef>
              <a:spcAft>
                <a:spcPts val="0"/>
              </a:spcAft>
              <a:buNone/>
            </a:pPr>
            <a:endParaRPr sz="3600">
              <a:latin typeface="Helvetica Neue"/>
              <a:ea typeface="Helvetica Neue"/>
              <a:cs typeface="Helvetica Neue"/>
              <a:sym typeface="Helvetica Neue"/>
            </a:endParaRPr>
          </a:p>
          <a:p>
            <a:pPr marL="0" lvl="0" indent="0" algn="l" rtl="0">
              <a:spcBef>
                <a:spcPts val="0"/>
              </a:spcBef>
              <a:spcAft>
                <a:spcPts val="0"/>
              </a:spcAft>
              <a:buNone/>
            </a:pPr>
            <a:r>
              <a:rPr lang="en-US" sz="4800" b="1">
                <a:latin typeface="Helvetica Neue"/>
                <a:ea typeface="Helvetica Neue"/>
                <a:cs typeface="Helvetica Neue"/>
                <a:sym typeface="Helvetica Neue"/>
              </a:rPr>
              <a:t>Active listening</a:t>
            </a:r>
            <a:endParaRPr sz="4800">
              <a:latin typeface="Helvetica Neue"/>
              <a:ea typeface="Helvetica Neue"/>
              <a:cs typeface="Helvetica Neue"/>
              <a:sym typeface="Helvetica Neue"/>
            </a:endParaRPr>
          </a:p>
          <a:p>
            <a:pPr marL="457200" lvl="0" indent="0" algn="l" rtl="0">
              <a:spcBef>
                <a:spcPts val="0"/>
              </a:spcBef>
              <a:spcAft>
                <a:spcPts val="0"/>
              </a:spcAft>
              <a:buNone/>
            </a:pPr>
            <a:r>
              <a:rPr lang="en-US" sz="3600">
                <a:latin typeface="Helvetica Neue"/>
                <a:ea typeface="Helvetica Neue"/>
                <a:cs typeface="Helvetica Neue"/>
                <a:sym typeface="Helvetica Neue"/>
              </a:rPr>
              <a:t>A communication skill that helps facilitate mutual understanding that can help to expel fears and negate misunderstandings</a:t>
            </a:r>
            <a:endParaRPr sz="3600">
              <a:latin typeface="Helvetica Neue"/>
              <a:ea typeface="Helvetica Neue"/>
              <a:cs typeface="Helvetica Neue"/>
              <a:sym typeface="Helvetica Neue"/>
            </a:endParaRPr>
          </a:p>
          <a:p>
            <a:pPr marL="457200" lvl="0" indent="0" algn="l" rtl="0">
              <a:spcBef>
                <a:spcPts val="0"/>
              </a:spcBef>
              <a:spcAft>
                <a:spcPts val="0"/>
              </a:spcAft>
              <a:buNone/>
            </a:pPr>
            <a:endParaRPr sz="3600">
              <a:latin typeface="Helvetica Neue"/>
              <a:ea typeface="Helvetica Neue"/>
              <a:cs typeface="Helvetica Neue"/>
              <a:sym typeface="Helvetica Neue"/>
            </a:endParaRPr>
          </a:p>
          <a:p>
            <a:pPr marL="0" lvl="0" indent="0" algn="l" rtl="0">
              <a:spcBef>
                <a:spcPts val="0"/>
              </a:spcBef>
              <a:spcAft>
                <a:spcPts val="0"/>
              </a:spcAft>
              <a:buNone/>
            </a:pPr>
            <a:r>
              <a:rPr lang="en-US" sz="4800" b="1">
                <a:latin typeface="Helvetica Neue"/>
                <a:ea typeface="Helvetica Neue"/>
                <a:cs typeface="Helvetica Neue"/>
                <a:sym typeface="Helvetica Neue"/>
              </a:rPr>
              <a:t>Dialogue</a:t>
            </a:r>
            <a:endParaRPr sz="4800">
              <a:latin typeface="Helvetica Neue"/>
              <a:ea typeface="Helvetica Neue"/>
              <a:cs typeface="Helvetica Neue"/>
              <a:sym typeface="Helvetica Neue"/>
            </a:endParaRPr>
          </a:p>
          <a:p>
            <a:pPr marL="457200" lvl="0" indent="0" algn="l" rtl="0">
              <a:spcBef>
                <a:spcPts val="0"/>
              </a:spcBef>
              <a:spcAft>
                <a:spcPts val="0"/>
              </a:spcAft>
              <a:buNone/>
            </a:pPr>
            <a:r>
              <a:rPr lang="en-US" sz="3600">
                <a:latin typeface="Helvetica Neue"/>
                <a:ea typeface="Helvetica Neue"/>
                <a:cs typeface="Helvetica Neue"/>
                <a:sym typeface="Helvetica Neue"/>
              </a:rPr>
              <a:t>An exchange of views between or among people of different cultural groups characterized by respectfulness and a goal of deeper understanding</a:t>
            </a:r>
            <a:endParaRPr sz="4800">
              <a:latin typeface="Helvetica Neue"/>
              <a:ea typeface="Helvetica Neue"/>
              <a:cs typeface="Helvetica Neue"/>
              <a:sym typeface="Helvetica Neue"/>
            </a:endParaRPr>
          </a:p>
          <a:p>
            <a:pPr marL="0" lvl="0" indent="0" algn="l" rtl="0">
              <a:spcBef>
                <a:spcPts val="0"/>
              </a:spcBef>
              <a:spcAft>
                <a:spcPts val="0"/>
              </a:spcAft>
              <a:buNone/>
            </a:pPr>
            <a:endParaRPr sz="4800">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51"/>
        <p:cNvGrpSpPr/>
        <p:nvPr/>
      </p:nvGrpSpPr>
      <p:grpSpPr>
        <a:xfrm>
          <a:off x="0" y="0"/>
          <a:ext cx="0" cy="0"/>
          <a:chOff x="0" y="0"/>
          <a:chExt cx="0" cy="0"/>
        </a:xfrm>
      </p:grpSpPr>
      <p:sp>
        <p:nvSpPr>
          <p:cNvPr id="152" name="Google Shape;152;p18"/>
          <p:cNvSpPr/>
          <p:nvPr/>
        </p:nvSpPr>
        <p:spPr>
          <a:xfrm>
            <a:off x="14234538" y="8921042"/>
            <a:ext cx="3024762" cy="494242"/>
          </a:xfrm>
          <a:custGeom>
            <a:avLst/>
            <a:gdLst/>
            <a:ahLst/>
            <a:cxnLst/>
            <a:rect l="l" t="t" r="r" b="b"/>
            <a:pathLst>
              <a:path w="3024762" h="494242" extrusionOk="0">
                <a:moveTo>
                  <a:pt x="0" y="0"/>
                </a:moveTo>
                <a:lnTo>
                  <a:pt x="3024762" y="0"/>
                </a:lnTo>
                <a:lnTo>
                  <a:pt x="3024762" y="494242"/>
                </a:lnTo>
                <a:lnTo>
                  <a:pt x="0" y="494242"/>
                </a:lnTo>
                <a:lnTo>
                  <a:pt x="0" y="0"/>
                </a:lnTo>
                <a:close/>
              </a:path>
            </a:pathLst>
          </a:custGeom>
          <a:blipFill rotWithShape="1">
            <a:blip r:embed="rId3">
              <a:alphaModFix/>
            </a:blip>
            <a:stretch>
              <a:fillRect/>
            </a:stretch>
          </a:blipFill>
          <a:ln>
            <a:noFill/>
          </a:ln>
        </p:spPr>
        <p:txBody>
          <a:bodyPr/>
          <a:lstStyle/>
          <a:p>
            <a:endParaRPr lang="en-US"/>
          </a:p>
        </p:txBody>
      </p:sp>
      <p:grpSp>
        <p:nvGrpSpPr>
          <p:cNvPr id="153" name="Google Shape;153;p18"/>
          <p:cNvGrpSpPr/>
          <p:nvPr/>
        </p:nvGrpSpPr>
        <p:grpSpPr>
          <a:xfrm>
            <a:off x="0" y="-1030925"/>
            <a:ext cx="18384524" cy="3266948"/>
            <a:chOff x="0" y="-47625"/>
            <a:chExt cx="5047365" cy="860425"/>
          </a:xfrm>
        </p:grpSpPr>
        <p:sp>
          <p:nvSpPr>
            <p:cNvPr id="154" name="Google Shape;154;p18"/>
            <p:cNvSpPr/>
            <p:nvPr/>
          </p:nvSpPr>
          <p:spPr>
            <a:xfrm>
              <a:off x="0" y="-1"/>
              <a:ext cx="5047365" cy="812800"/>
            </a:xfrm>
            <a:custGeom>
              <a:avLst/>
              <a:gdLst/>
              <a:ahLst/>
              <a:cxnLst/>
              <a:rect l="l" t="t" r="r" b="b"/>
              <a:pathLst>
                <a:path w="5784946" h="812800" extrusionOk="0">
                  <a:moveTo>
                    <a:pt x="0" y="0"/>
                  </a:moveTo>
                  <a:lnTo>
                    <a:pt x="5784946" y="0"/>
                  </a:lnTo>
                  <a:lnTo>
                    <a:pt x="5784946" y="812800"/>
                  </a:lnTo>
                  <a:lnTo>
                    <a:pt x="0" y="812800"/>
                  </a:lnTo>
                  <a:close/>
                </a:path>
              </a:pathLst>
            </a:custGeom>
            <a:solidFill>
              <a:srgbClr val="000000"/>
            </a:solidFill>
            <a:ln>
              <a:noFill/>
            </a:ln>
          </p:spPr>
          <p:txBody>
            <a:bodyPr/>
            <a:lstStyle/>
            <a:p>
              <a:endParaRPr lang="en-US"/>
            </a:p>
          </p:txBody>
        </p:sp>
        <p:sp>
          <p:nvSpPr>
            <p:cNvPr id="155" name="Google Shape;155;p18"/>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6" name="Google Shape;156;p18"/>
          <p:cNvGrpSpPr/>
          <p:nvPr/>
        </p:nvGrpSpPr>
        <p:grpSpPr>
          <a:xfrm>
            <a:off x="1661503" y="2715325"/>
            <a:ext cx="15956324" cy="6059388"/>
            <a:chOff x="0" y="-85725"/>
            <a:chExt cx="21275100" cy="8079183"/>
          </a:xfrm>
        </p:grpSpPr>
        <p:sp>
          <p:nvSpPr>
            <p:cNvPr id="157" name="Google Shape;157;p18"/>
            <p:cNvSpPr txBox="1"/>
            <p:nvPr/>
          </p:nvSpPr>
          <p:spPr>
            <a:xfrm>
              <a:off x="0" y="1504158"/>
              <a:ext cx="21275100" cy="6489300"/>
            </a:xfrm>
            <a:prstGeom prst="rect">
              <a:avLst/>
            </a:prstGeom>
            <a:noFill/>
            <a:ln>
              <a:noFill/>
            </a:ln>
          </p:spPr>
          <p:txBody>
            <a:bodyPr spcFirstLastPara="1" wrap="square" lIns="0" tIns="0" rIns="0" bIns="0" anchor="t" anchorCtr="0">
              <a:spAutoFit/>
            </a:bodyPr>
            <a:lstStyle/>
            <a:p>
              <a:pPr marL="457200" lvl="0" indent="-419100" algn="l" rtl="0">
                <a:lnSpc>
                  <a:spcPct val="154000"/>
                </a:lnSpc>
                <a:spcBef>
                  <a:spcPts val="0"/>
                </a:spcBef>
                <a:spcAft>
                  <a:spcPts val="0"/>
                </a:spcAft>
                <a:buClr>
                  <a:schemeClr val="dk1"/>
                </a:buClr>
                <a:buSzPts val="3000"/>
                <a:buFont typeface="Helvetica Neue"/>
                <a:buChar char="●"/>
              </a:pPr>
              <a:r>
                <a:rPr lang="en-US" sz="3000">
                  <a:solidFill>
                    <a:schemeClr val="dk1"/>
                  </a:solidFill>
                  <a:latin typeface="Helvetica Neue"/>
                  <a:ea typeface="Helvetica Neue"/>
                  <a:cs typeface="Helvetica Neue"/>
                  <a:sym typeface="Helvetica Neue"/>
                </a:rPr>
                <a:t>Think about the challenges that prevent intercultural understanding.</a:t>
              </a:r>
              <a:endParaRPr sz="3000">
                <a:solidFill>
                  <a:schemeClr val="dk1"/>
                </a:solidFill>
                <a:latin typeface="Helvetica Neue"/>
                <a:ea typeface="Helvetica Neue"/>
                <a:cs typeface="Helvetica Neue"/>
                <a:sym typeface="Helvetica Neue"/>
              </a:endParaRPr>
            </a:p>
            <a:p>
              <a:pPr marL="457200" lvl="0" indent="-406400" algn="l" rtl="0">
                <a:lnSpc>
                  <a:spcPct val="178992"/>
                </a:lnSpc>
                <a:spcBef>
                  <a:spcPts val="0"/>
                </a:spcBef>
                <a:spcAft>
                  <a:spcPts val="0"/>
                </a:spcAft>
                <a:buClr>
                  <a:srgbClr val="040303"/>
                </a:buClr>
                <a:buSzPts val="2800"/>
                <a:buFont typeface="Helvetica Neue"/>
                <a:buChar char="●"/>
              </a:pPr>
              <a:r>
                <a:rPr lang="en-US" sz="3000">
                  <a:solidFill>
                    <a:schemeClr val="dk1"/>
                  </a:solidFill>
                  <a:latin typeface="Helvetica Neue"/>
                  <a:ea typeface="Helvetica Neue"/>
                  <a:cs typeface="Helvetica Neue"/>
                  <a:sym typeface="Helvetica Neue"/>
                </a:rPr>
                <a:t>Think about how those challenges can be overcome.</a:t>
              </a:r>
              <a:endParaRPr sz="2800">
                <a:solidFill>
                  <a:srgbClr val="040303"/>
                </a:solidFill>
                <a:latin typeface="Helvetica Neue"/>
                <a:ea typeface="Helvetica Neue"/>
                <a:cs typeface="Helvetica Neue"/>
                <a:sym typeface="Helvetica Neue"/>
              </a:endParaRPr>
            </a:p>
            <a:p>
              <a:pPr marL="0" lvl="0" indent="0" algn="l" rtl="0">
                <a:lnSpc>
                  <a:spcPct val="178992"/>
                </a:lnSpc>
                <a:spcBef>
                  <a:spcPts val="0"/>
                </a:spcBef>
                <a:spcAft>
                  <a:spcPts val="0"/>
                </a:spcAft>
                <a:buNone/>
              </a:pPr>
              <a:endParaRPr sz="3000">
                <a:solidFill>
                  <a:schemeClr val="dk1"/>
                </a:solidFill>
                <a:latin typeface="Helvetica Neue"/>
                <a:ea typeface="Helvetica Neue"/>
                <a:cs typeface="Helvetica Neue"/>
                <a:sym typeface="Helvetica Neue"/>
              </a:endParaRPr>
            </a:p>
            <a:p>
              <a:pPr marL="0" marR="0" lvl="0" indent="0" algn="l" rtl="0">
                <a:lnSpc>
                  <a:spcPct val="154000"/>
                </a:lnSpc>
                <a:spcBef>
                  <a:spcPts val="0"/>
                </a:spcBef>
                <a:spcAft>
                  <a:spcPts val="0"/>
                </a:spcAft>
                <a:buNone/>
              </a:pPr>
              <a:endParaRPr sz="3000">
                <a:latin typeface="Helvetica Neue"/>
                <a:ea typeface="Helvetica Neue"/>
                <a:cs typeface="Helvetica Neue"/>
                <a:sym typeface="Helvetica Neue"/>
              </a:endParaRPr>
            </a:p>
            <a:p>
              <a:pPr marL="914400" marR="0" lvl="0" indent="0" algn="l" rtl="0">
                <a:lnSpc>
                  <a:spcPct val="154000"/>
                </a:lnSpc>
                <a:spcBef>
                  <a:spcPts val="0"/>
                </a:spcBef>
                <a:spcAft>
                  <a:spcPts val="0"/>
                </a:spcAft>
                <a:buNone/>
              </a:pPr>
              <a:r>
                <a:rPr lang="en-US" sz="3000" i="0" u="none" strike="noStrike" cap="none">
                  <a:solidFill>
                    <a:srgbClr val="000000"/>
                  </a:solidFill>
                  <a:latin typeface="Helvetica Neue"/>
                  <a:ea typeface="Helvetica Neue"/>
                  <a:cs typeface="Helvetica Neue"/>
                  <a:sym typeface="Helvetica Neue"/>
                </a:rPr>
                <a:t> </a:t>
              </a:r>
              <a:endParaRPr sz="3000">
                <a:latin typeface="Helvetica Neue"/>
                <a:ea typeface="Helvetica Neue"/>
                <a:cs typeface="Helvetica Neue"/>
                <a:sym typeface="Helvetica Neue"/>
              </a:endParaRPr>
            </a:p>
            <a:p>
              <a:pPr marL="914400" marR="0" lvl="0" indent="0" algn="l" rtl="0">
                <a:lnSpc>
                  <a:spcPct val="154000"/>
                </a:lnSpc>
                <a:spcBef>
                  <a:spcPts val="0"/>
                </a:spcBef>
                <a:spcAft>
                  <a:spcPts val="0"/>
                </a:spcAft>
                <a:buNone/>
              </a:pPr>
              <a:endParaRPr sz="3000">
                <a:latin typeface="Helvetica Neue"/>
                <a:ea typeface="Helvetica Neue"/>
                <a:cs typeface="Helvetica Neue"/>
                <a:sym typeface="Helvetica Neue"/>
              </a:endParaRPr>
            </a:p>
            <a:p>
              <a:pPr marL="0" marR="0" lvl="0" indent="0" algn="l" rtl="0">
                <a:lnSpc>
                  <a:spcPct val="154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158" name="Google Shape;158;p18"/>
            <p:cNvSpPr txBox="1"/>
            <p:nvPr/>
          </p:nvSpPr>
          <p:spPr>
            <a:xfrm>
              <a:off x="0" y="-85725"/>
              <a:ext cx="16913700" cy="989700"/>
            </a:xfrm>
            <a:prstGeom prst="rect">
              <a:avLst/>
            </a:prstGeom>
            <a:noFill/>
            <a:ln>
              <a:noFill/>
            </a:ln>
          </p:spPr>
          <p:txBody>
            <a:bodyPr spcFirstLastPara="1" wrap="square" lIns="0" tIns="0" rIns="0" bIns="0" anchor="t" anchorCtr="0">
              <a:spAutoFit/>
            </a:bodyPr>
            <a:lstStyle/>
            <a:p>
              <a:pPr marL="0" marR="0" lvl="0" indent="0" algn="l" rtl="0">
                <a:lnSpc>
                  <a:spcPct val="139995"/>
                </a:lnSpc>
                <a:spcBef>
                  <a:spcPts val="0"/>
                </a:spcBef>
                <a:spcAft>
                  <a:spcPts val="0"/>
                </a:spcAft>
                <a:buNone/>
              </a:pPr>
              <a:r>
                <a:rPr lang="en-US" sz="4823" i="0" u="none" strike="noStrike" cap="none">
                  <a:solidFill>
                    <a:srgbClr val="040303"/>
                  </a:solidFill>
                  <a:latin typeface="Helvetica Neue"/>
                  <a:ea typeface="Helvetica Neue"/>
                  <a:cs typeface="Helvetica Neue"/>
                  <a:sym typeface="Helvetica Neue"/>
                </a:rPr>
                <a:t>Let's </a:t>
              </a:r>
              <a:r>
                <a:rPr lang="en-US" sz="4823">
                  <a:solidFill>
                    <a:srgbClr val="040303"/>
                  </a:solidFill>
                  <a:latin typeface="Helvetica Neue"/>
                  <a:ea typeface="Helvetica Neue"/>
                  <a:cs typeface="Helvetica Neue"/>
                  <a:sym typeface="Helvetica Neue"/>
                </a:rPr>
                <a:t>put</a:t>
              </a:r>
              <a:r>
                <a:rPr lang="en-US" sz="4823" i="0" u="none" strike="noStrike" cap="none">
                  <a:solidFill>
                    <a:srgbClr val="040303"/>
                  </a:solidFill>
                  <a:latin typeface="Helvetica Neue"/>
                  <a:ea typeface="Helvetica Neue"/>
                  <a:cs typeface="Helvetica Neue"/>
                  <a:sym typeface="Helvetica Neue"/>
                </a:rPr>
                <a:t> this all together! </a:t>
              </a:r>
              <a:endParaRPr sz="2200">
                <a:latin typeface="Helvetica Neue"/>
                <a:ea typeface="Helvetica Neue"/>
                <a:cs typeface="Helvetica Neue"/>
                <a:sym typeface="Helvetica Neue"/>
              </a:endParaRPr>
            </a:p>
          </p:txBody>
        </p:sp>
      </p:grpSp>
      <p:sp>
        <p:nvSpPr>
          <p:cNvPr id="159" name="Google Shape;159;p18"/>
          <p:cNvSpPr/>
          <p:nvPr/>
        </p:nvSpPr>
        <p:spPr>
          <a:xfrm rot="2181239">
            <a:off x="-1994211" y="7133376"/>
            <a:ext cx="7311839" cy="2388534"/>
          </a:xfrm>
          <a:custGeom>
            <a:avLst/>
            <a:gdLst/>
            <a:ahLst/>
            <a:cxnLst/>
            <a:rect l="l" t="t" r="r" b="b"/>
            <a:pathLst>
              <a:path w="7315200" h="2389632" extrusionOk="0">
                <a:moveTo>
                  <a:pt x="0" y="0"/>
                </a:moveTo>
                <a:lnTo>
                  <a:pt x="7315200" y="0"/>
                </a:lnTo>
                <a:lnTo>
                  <a:pt x="7315200" y="2389632"/>
                </a:lnTo>
                <a:lnTo>
                  <a:pt x="0" y="2389632"/>
                </a:lnTo>
                <a:lnTo>
                  <a:pt x="0" y="0"/>
                </a:lnTo>
                <a:close/>
              </a:path>
            </a:pathLst>
          </a:custGeom>
          <a:blipFill rotWithShape="1">
            <a:blip r:embed="rId4">
              <a:alphaModFix/>
            </a:blip>
            <a:stretch>
              <a:fillRect/>
            </a:stretch>
          </a:blipFill>
          <a:ln>
            <a:noFill/>
          </a:ln>
        </p:spPr>
        <p:txBody>
          <a:bodyPr/>
          <a:lstStyle/>
          <a:p>
            <a:endParaRPr lang="en-US"/>
          </a:p>
        </p:txBody>
      </p:sp>
      <p:sp>
        <p:nvSpPr>
          <p:cNvPr id="160" name="Google Shape;160;p18"/>
          <p:cNvSpPr txBox="1"/>
          <p:nvPr/>
        </p:nvSpPr>
        <p:spPr>
          <a:xfrm>
            <a:off x="649018" y="600936"/>
            <a:ext cx="9816000" cy="1508400"/>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None/>
            </a:pPr>
            <a:r>
              <a:rPr lang="en-US" sz="7200">
                <a:solidFill>
                  <a:srgbClr val="F9F9F4"/>
                </a:solidFill>
                <a:latin typeface="Georgia"/>
                <a:ea typeface="Georgia"/>
                <a:cs typeface="Georgia"/>
                <a:sym typeface="Georgia"/>
              </a:rPr>
              <a:t>Wrap-Up</a:t>
            </a:r>
            <a:r>
              <a:rPr lang="en-US" sz="7200" i="0" u="none" strike="noStrike" cap="none">
                <a:solidFill>
                  <a:srgbClr val="F9F9F4"/>
                </a:solidFill>
                <a:latin typeface="Georgia"/>
                <a:ea typeface="Georgia"/>
                <a:cs typeface="Georgia"/>
                <a:sym typeface="Georgia"/>
              </a:rPr>
              <a:t> </a:t>
            </a:r>
            <a:r>
              <a:rPr lang="en-US" sz="9800" i="0" u="none" strike="noStrike" cap="none">
                <a:solidFill>
                  <a:srgbClr val="F9F9F4"/>
                </a:solidFill>
                <a:latin typeface="Georgia"/>
                <a:ea typeface="Georgia"/>
                <a:cs typeface="Georgia"/>
                <a:sym typeface="Georgia"/>
              </a:rPr>
              <a:t> </a:t>
            </a:r>
            <a:endParaRPr>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277</Words>
  <Application>Microsoft Office PowerPoint</Application>
  <PresentationFormat>Custom</PresentationFormat>
  <Paragraphs>42</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Roboto</vt:lpstr>
      <vt:lpstr>Arial</vt:lpstr>
      <vt:lpstr>Calibri</vt:lpstr>
      <vt:lpstr>Helvetica Neue</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Chip Colwell</cp:lastModifiedBy>
  <cp:revision>1</cp:revision>
  <dcterms:modified xsi:type="dcterms:W3CDTF">2023-10-29T19:24:17Z</dcterms:modified>
</cp:coreProperties>
</file>