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9" name="Google Shape;169;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0" name="Google Shape;170;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3" name="Google Shape;173;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11</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74"/>
            <a:ext cx="19443603" cy="19443613"/>
            <a:chOff x="25" y="0"/>
            <a:chExt cx="25924804" cy="25924817"/>
          </a:xfrm>
        </p:grpSpPr>
        <p:cxnSp>
          <p:nvCxnSpPr>
            <p:cNvPr id="95" name="Google Shape;95;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1082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7200">
                <a:solidFill>
                  <a:srgbClr val="F9F9F4"/>
                </a:solidFill>
                <a:latin typeface="Helvetica Neue"/>
                <a:ea typeface="Helvetica Neue"/>
                <a:cs typeface="Helvetica Neue"/>
                <a:sym typeface="Helvetica Neue"/>
              </a:rPr>
              <a:t>The Freeman Controversy</a:t>
            </a:r>
            <a:endParaRPr sz="72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734275"/>
            <a:ext cx="10871700" cy="5590505"/>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Topics </a:t>
            </a:r>
            <a:endParaRPr sz="4000" b="1"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Freeman’s critiques</a:t>
            </a:r>
            <a:endParaRPr sz="2800"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Controversy within the field of </a:t>
            </a:r>
            <a:r>
              <a:rPr lang="en-US" sz="2800" dirty="0" err="1">
                <a:solidFill>
                  <a:srgbClr val="040303"/>
                </a:solidFill>
                <a:latin typeface="Helvetica Neue"/>
                <a:ea typeface="Helvetica Neue"/>
                <a:cs typeface="Helvetica Neue"/>
                <a:sym typeface="Helvetica Neue"/>
              </a:rPr>
              <a:t>antropology</a:t>
            </a:r>
            <a:endParaRPr sz="2800" dirty="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Unit Learning Objectives</a:t>
            </a:r>
            <a:r>
              <a:rPr lang="en-US" sz="4000" dirty="0">
                <a:solidFill>
                  <a:srgbClr val="040303"/>
                </a:solidFill>
                <a:latin typeface="Helvetica Neue"/>
                <a:ea typeface="Helvetica Neue"/>
                <a:cs typeface="Helvetica Neue"/>
                <a:sym typeface="Helvetica Neue"/>
              </a:rPr>
              <a:t> </a:t>
            </a:r>
            <a:endParaRPr sz="40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Summarize the timeline of the Mead-Freeman controversy</a:t>
            </a:r>
            <a:endParaRPr sz="28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Review the key points of the critique and controversy</a:t>
            </a:r>
            <a:endParaRPr sz="2800" dirty="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3"/>
            <a:ext cx="16230600" cy="7980972"/>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1562750" y="4205950"/>
            <a:ext cx="15162600" cy="36576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3600">
                <a:solidFill>
                  <a:schemeClr val="lt2"/>
                </a:solidFill>
              </a:rPr>
              <a:t>In this unit (to accompany the SAPIENS podcast S6E6), students will revisit the Mead-Freeman controversy in depth. They will reassess how Freeman critiqued and refuted Mead, then study the resulting controversy within the field of anthropology. Finally, they will apply lessons from the Mead-Freeman controversy to current research and theories.</a:t>
            </a:r>
            <a:endParaRPr sz="36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4"/>
            <a:ext cx="16230600" cy="3266930"/>
            <a:chOff x="0" y="-47625"/>
            <a:chExt cx="4274726" cy="860425"/>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8056301" y="846902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5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123225" y="803150"/>
            <a:ext cx="175461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a:latin typeface="Georgia"/>
                <a:ea typeface="Georgia"/>
                <a:cs typeface="Georgia"/>
                <a:sym typeface="Georgia"/>
              </a:rPr>
              <a:t>The Beginnings of Freeman’s Questioning</a:t>
            </a:r>
            <a:r>
              <a:rPr lang="en-US" sz="7200"/>
              <a:t> </a:t>
            </a:r>
            <a:r>
              <a:rPr lang="en-US" sz="6304" b="0" i="0" u="none" strike="noStrike" cap="none">
                <a:solidFill>
                  <a:srgbClr val="000000"/>
                </a:solidFill>
                <a:latin typeface="Arial"/>
                <a:ea typeface="Arial"/>
                <a:cs typeface="Arial"/>
                <a:sym typeface="Arial"/>
              </a:rPr>
              <a:t> </a:t>
            </a:r>
            <a:endParaRPr sz="100"/>
          </a:p>
        </p:txBody>
      </p:sp>
      <p:sp>
        <p:nvSpPr>
          <p:cNvPr id="133" name="Google Shape;133;p16"/>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Studied the Iban from 1940-1943 under a cultural anthropology lens</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24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Turning point in Kuching</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24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Focused his attention on biologically-based subjects: psychology, ethology, psychoanalysis, and neuroscience</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37"/>
        <p:cNvGrpSpPr/>
        <p:nvPr/>
      </p:nvGrpSpPr>
      <p:grpSpPr>
        <a:xfrm>
          <a:off x="0" y="0"/>
          <a:ext cx="0" cy="0"/>
          <a:chOff x="0" y="0"/>
          <a:chExt cx="0" cy="0"/>
        </a:xfrm>
      </p:grpSpPr>
      <p:sp>
        <p:nvSpPr>
          <p:cNvPr id="138" name="Google Shape;138;p17"/>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39" name="Google Shape;139;p17"/>
          <p:cNvGrpSpPr/>
          <p:nvPr/>
        </p:nvGrpSpPr>
        <p:grpSpPr>
          <a:xfrm>
            <a:off x="-80075" y="-1463974"/>
            <a:ext cx="18477379" cy="3745239"/>
            <a:chOff x="0" y="-47625"/>
            <a:chExt cx="6057164" cy="986394"/>
          </a:xfrm>
        </p:grpSpPr>
        <p:sp>
          <p:nvSpPr>
            <p:cNvPr id="140" name="Google Shape;140;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41" name="Google Shape;141;p1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2" name="Google Shape;142;p17"/>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latin typeface="Georgia"/>
                <a:ea typeface="Georgia"/>
                <a:cs typeface="Georgia"/>
                <a:sym typeface="Georgia"/>
              </a:rPr>
              <a:t>Criticism of Freeman</a:t>
            </a:r>
            <a:endParaRPr sz="300">
              <a:latin typeface="Georgia"/>
              <a:ea typeface="Georgia"/>
              <a:cs typeface="Georgia"/>
              <a:sym typeface="Georgia"/>
            </a:endParaRPr>
          </a:p>
        </p:txBody>
      </p:sp>
      <p:sp>
        <p:nvSpPr>
          <p:cNvPr id="143" name="Google Shape;143;p17"/>
          <p:cNvSpPr txBox="1"/>
          <p:nvPr/>
        </p:nvSpPr>
        <p:spPr>
          <a:xfrm>
            <a:off x="450375" y="2996775"/>
            <a:ext cx="16066800" cy="6501000"/>
          </a:xfrm>
          <a:prstGeom prst="rect">
            <a:avLst/>
          </a:prstGeom>
          <a:noFill/>
          <a:ln>
            <a:noFill/>
          </a:ln>
        </p:spPr>
        <p:txBody>
          <a:bodyPr spcFirstLastPara="1" wrap="square" lIns="0" tIns="0" rIns="0" bIns="0" anchor="t" anchorCtr="0">
            <a:spAutoFit/>
          </a:bodyPr>
          <a:lstStyle/>
          <a:p>
            <a:pPr marL="457200" marR="0" lvl="0" indent="-533400" algn="l" rtl="0">
              <a:lnSpc>
                <a:spcPct val="139985"/>
              </a:lnSpc>
              <a:spcBef>
                <a:spcPts val="0"/>
              </a:spcBef>
              <a:spcAft>
                <a:spcPts val="0"/>
              </a:spcAft>
              <a:buClr>
                <a:schemeClr val="lt2"/>
              </a:buClr>
              <a:buSzPts val="4800"/>
              <a:buChar char="●"/>
            </a:pPr>
            <a:r>
              <a:rPr lang="en-US" sz="4800">
                <a:solidFill>
                  <a:schemeClr val="lt2"/>
                </a:solidFill>
              </a:rPr>
              <a:t>Before publicly criticizing Mead’s work, Freeman’s colleagues often found disagreeing with him tedious and difficult.</a:t>
            </a:r>
            <a:endParaRPr sz="4800">
              <a:solidFill>
                <a:schemeClr val="lt2"/>
              </a:solidFill>
            </a:endParaRPr>
          </a:p>
          <a:p>
            <a:pPr marL="457200" marR="0" lvl="0" indent="0" algn="l" rtl="0">
              <a:lnSpc>
                <a:spcPct val="139985"/>
              </a:lnSpc>
              <a:spcBef>
                <a:spcPts val="0"/>
              </a:spcBef>
              <a:spcAft>
                <a:spcPts val="0"/>
              </a:spcAft>
              <a:buNone/>
            </a:pPr>
            <a:endParaRPr sz="4800">
              <a:solidFill>
                <a:schemeClr val="lt2"/>
              </a:solidFill>
            </a:endParaRPr>
          </a:p>
          <a:p>
            <a:pPr marL="457200" marR="0" lvl="0" indent="-533400" algn="l" rtl="0">
              <a:lnSpc>
                <a:spcPct val="139985"/>
              </a:lnSpc>
              <a:spcBef>
                <a:spcPts val="0"/>
              </a:spcBef>
              <a:spcAft>
                <a:spcPts val="0"/>
              </a:spcAft>
              <a:buClr>
                <a:schemeClr val="lt2"/>
              </a:buClr>
              <a:buSzPts val="4800"/>
              <a:buChar char="●"/>
            </a:pPr>
            <a:r>
              <a:rPr lang="en-US" sz="4800">
                <a:solidFill>
                  <a:schemeClr val="lt2"/>
                </a:solidFill>
              </a:rPr>
              <a:t>How should disagreements in academia transpire?</a:t>
            </a:r>
            <a:endParaRPr sz="4800">
              <a:solidFill>
                <a:schemeClr val="lt2"/>
              </a:solidFill>
            </a:endParaRPr>
          </a:p>
          <a:p>
            <a:pPr marL="0" marR="0" lvl="0" indent="0" algn="ctr" rtl="0">
              <a:lnSpc>
                <a:spcPct val="139985"/>
              </a:lnSpc>
              <a:spcBef>
                <a:spcPts val="0"/>
              </a:spcBef>
              <a:spcAft>
                <a:spcPts val="0"/>
              </a:spcAft>
              <a:buClr>
                <a:schemeClr val="dk1"/>
              </a:buClr>
              <a:buSzPts val="1100"/>
              <a:buFont typeface="Arial"/>
              <a:buNone/>
            </a:pPr>
            <a:endParaRPr sz="3600">
              <a:solidFill>
                <a:schemeClr val="lt2"/>
              </a:solidFill>
            </a:endParaRPr>
          </a:p>
          <a:p>
            <a:pPr marL="0" marR="0" lvl="0" indent="0" algn="ctr" rtl="0">
              <a:lnSpc>
                <a:spcPct val="139985"/>
              </a:lnSpc>
              <a:spcBef>
                <a:spcPts val="0"/>
              </a:spcBef>
              <a:spcAft>
                <a:spcPts val="0"/>
              </a:spcAft>
              <a:buNone/>
            </a:pPr>
            <a:endParaRPr sz="36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275" y="-1463974"/>
            <a:ext cx="18287790" cy="3745239"/>
            <a:chOff x="0" y="-47625"/>
            <a:chExt cx="6057164" cy="986394"/>
          </a:xfrm>
        </p:grpSpPr>
        <p:sp>
          <p:nvSpPr>
            <p:cNvPr id="149" name="Google Shape;149;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50" name="Google Shape;150;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18"/>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2" name="Google Shape;152;p18"/>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6900">
                <a:solidFill>
                  <a:srgbClr val="F9F9F4"/>
                </a:solidFill>
                <a:latin typeface="Georgia"/>
                <a:ea typeface="Georgia"/>
                <a:cs typeface="Georgia"/>
                <a:sym typeface="Georgia"/>
              </a:rPr>
              <a:t>Margaret Mead’s (Lack of) Response</a:t>
            </a:r>
            <a:endParaRPr sz="6900">
              <a:latin typeface="Georgia"/>
              <a:ea typeface="Georgia"/>
              <a:cs typeface="Georgia"/>
              <a:sym typeface="Georgia"/>
            </a:endParaRPr>
          </a:p>
        </p:txBody>
      </p:sp>
      <p:sp>
        <p:nvSpPr>
          <p:cNvPr id="153" name="Google Shape;153;p18"/>
          <p:cNvSpPr txBox="1"/>
          <p:nvPr/>
        </p:nvSpPr>
        <p:spPr>
          <a:xfrm>
            <a:off x="294900" y="2740575"/>
            <a:ext cx="16964400" cy="57837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Margaret Mead passed away before Freeman published his criticisms of her work. </a:t>
            </a:r>
            <a:endParaRPr sz="4800">
              <a:latin typeface="Helvetica Neue"/>
              <a:ea typeface="Helvetica Neue"/>
              <a:cs typeface="Helvetica Neue"/>
              <a:sym typeface="Helvetica Neue"/>
            </a:endParaRPr>
          </a:p>
          <a:p>
            <a:pPr marL="457200" lvl="0" indent="0" algn="l" rtl="0">
              <a:spcBef>
                <a:spcPts val="0"/>
              </a:spcBef>
              <a:spcAft>
                <a:spcPts val="0"/>
              </a:spcAft>
              <a:buNone/>
            </a:pPr>
            <a:endParaRPr sz="26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They met at a symposium at the Australian National University in 1964 where Freeman informed Mead he would be reviewing her work, to which she replied, “Anyways, what is important is the work” (Hempenstall 2017; Shankman 2009).</a:t>
            </a:r>
            <a:endParaRPr sz="4800">
              <a:latin typeface="Helvetica Neue"/>
              <a:ea typeface="Helvetica Neue"/>
              <a:cs typeface="Helvetica Neue"/>
              <a:sym typeface="Helvetica Neue"/>
            </a:endParaRPr>
          </a:p>
          <a:p>
            <a:pPr marL="0" lvl="0" indent="0" algn="l" rtl="0">
              <a:spcBef>
                <a:spcPts val="0"/>
              </a:spcBef>
              <a:spcAft>
                <a:spcPts val="0"/>
              </a:spcAft>
              <a:buNone/>
            </a:pPr>
            <a:endParaRPr sz="48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57"/>
        <p:cNvGrpSpPr/>
        <p:nvPr/>
      </p:nvGrpSpPr>
      <p:grpSpPr>
        <a:xfrm>
          <a:off x="0" y="0"/>
          <a:ext cx="0" cy="0"/>
          <a:chOff x="0" y="0"/>
          <a:chExt cx="0" cy="0"/>
        </a:xfrm>
      </p:grpSpPr>
      <p:grpSp>
        <p:nvGrpSpPr>
          <p:cNvPr id="158" name="Google Shape;158;p19"/>
          <p:cNvGrpSpPr/>
          <p:nvPr/>
        </p:nvGrpSpPr>
        <p:grpSpPr>
          <a:xfrm>
            <a:off x="7494" y="-1343050"/>
            <a:ext cx="18288047" cy="3401145"/>
            <a:chOff x="-666465" y="-47625"/>
            <a:chExt cx="5522087" cy="895769"/>
          </a:xfrm>
        </p:grpSpPr>
        <p:sp>
          <p:nvSpPr>
            <p:cNvPr id="159" name="Google Shape;159;p19"/>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60" name="Google Shape;160;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1" name="Google Shape;161;p19"/>
          <p:cNvSpPr txBox="1"/>
          <p:nvPr/>
        </p:nvSpPr>
        <p:spPr>
          <a:xfrm>
            <a:off x="817766" y="556260"/>
            <a:ext cx="11701500" cy="11082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Picking Sides</a:t>
            </a:r>
            <a:endParaRPr sz="7200">
              <a:latin typeface="Georgia"/>
              <a:ea typeface="Georgia"/>
              <a:cs typeface="Georgia"/>
              <a:sym typeface="Georgia"/>
            </a:endParaRPr>
          </a:p>
        </p:txBody>
      </p:sp>
      <p:grpSp>
        <p:nvGrpSpPr>
          <p:cNvPr id="162" name="Google Shape;162;p19"/>
          <p:cNvGrpSpPr/>
          <p:nvPr/>
        </p:nvGrpSpPr>
        <p:grpSpPr>
          <a:xfrm>
            <a:off x="517367" y="5187025"/>
            <a:ext cx="17268298" cy="2477210"/>
            <a:chOff x="-695187" y="-4968055"/>
            <a:chExt cx="15082800" cy="7021572"/>
          </a:xfrm>
        </p:grpSpPr>
        <p:sp>
          <p:nvSpPr>
            <p:cNvPr id="163" name="Google Shape;163;p19"/>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164" name="Google Shape;164;p19"/>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165" name="Google Shape;165;p19"/>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166" name="Google Shape;166;p19"/>
          <p:cNvSpPr txBox="1"/>
          <p:nvPr/>
        </p:nvSpPr>
        <p:spPr>
          <a:xfrm>
            <a:off x="311200" y="2296825"/>
            <a:ext cx="17397900" cy="2882400"/>
          </a:xfrm>
          <a:prstGeom prst="rect">
            <a:avLst/>
          </a:prstGeom>
          <a:noFill/>
          <a:ln>
            <a:noFill/>
          </a:ln>
        </p:spPr>
        <p:txBody>
          <a:bodyPr spcFirstLastPara="1" wrap="square" lIns="91425" tIns="91425" rIns="91425" bIns="91425" anchor="t" anchorCtr="0">
            <a:spAutoFit/>
          </a:bodyPr>
          <a:lstStyle/>
          <a:p>
            <a:pPr marL="457200" lvl="0" indent="-400050" algn="l" rtl="0">
              <a:lnSpc>
                <a:spcPct val="139995"/>
              </a:lnSpc>
              <a:spcBef>
                <a:spcPts val="0"/>
              </a:spcBef>
              <a:spcAft>
                <a:spcPts val="0"/>
              </a:spcAft>
              <a:buClr>
                <a:schemeClr val="dk1"/>
              </a:buClr>
              <a:buSzPts val="2700"/>
              <a:buFont typeface="Helvetica Neue"/>
              <a:buChar char="●"/>
            </a:pPr>
            <a:r>
              <a:rPr lang="en-US" sz="4823">
                <a:solidFill>
                  <a:srgbClr val="040303"/>
                </a:solidFill>
                <a:latin typeface="Helvetica Neue"/>
                <a:ea typeface="Helvetica Neue"/>
                <a:cs typeface="Helvetica Neue"/>
                <a:sym typeface="Helvetica Neue"/>
              </a:rPr>
              <a:t>Why has the Mead-Freeman controversy lasted several decades?</a:t>
            </a:r>
            <a:endParaRPr sz="2700">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endParaRPr sz="4023">
              <a:solidFill>
                <a:srgbClr val="040303"/>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4"/>
        <p:cNvGrpSpPr/>
        <p:nvPr/>
      </p:nvGrpSpPr>
      <p:grpSpPr>
        <a:xfrm>
          <a:off x="0" y="0"/>
          <a:ext cx="0" cy="0"/>
          <a:chOff x="0" y="0"/>
          <a:chExt cx="0" cy="0"/>
        </a:xfrm>
      </p:grpSpPr>
      <p:sp>
        <p:nvSpPr>
          <p:cNvPr id="175" name="Google Shape;175;p20"/>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76" name="Google Shape;176;p20"/>
          <p:cNvGrpSpPr/>
          <p:nvPr/>
        </p:nvGrpSpPr>
        <p:grpSpPr>
          <a:xfrm>
            <a:off x="0" y="-1030925"/>
            <a:ext cx="18384524" cy="3266948"/>
            <a:chOff x="0" y="-47625"/>
            <a:chExt cx="5047365" cy="860425"/>
          </a:xfrm>
        </p:grpSpPr>
        <p:sp>
          <p:nvSpPr>
            <p:cNvPr id="177" name="Google Shape;177;p20"/>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78" name="Google Shape;178;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9" name="Google Shape;179;p20"/>
          <p:cNvGrpSpPr/>
          <p:nvPr/>
        </p:nvGrpSpPr>
        <p:grpSpPr>
          <a:xfrm>
            <a:off x="1661503" y="2715325"/>
            <a:ext cx="15956324" cy="6326463"/>
            <a:chOff x="0" y="-85725"/>
            <a:chExt cx="21275100" cy="8435283"/>
          </a:xfrm>
        </p:grpSpPr>
        <p:sp>
          <p:nvSpPr>
            <p:cNvPr id="180" name="Google Shape;180;p20"/>
            <p:cNvSpPr txBox="1"/>
            <p:nvPr/>
          </p:nvSpPr>
          <p:spPr>
            <a:xfrm>
              <a:off x="0" y="1504158"/>
              <a:ext cx="21275100" cy="68454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Consider the time and events between when Freeman claims he began questioning Mead’s work and when he went public with his criticism.</a:t>
              </a:r>
              <a:endParaRPr sz="3000">
                <a:solidFill>
                  <a:schemeClr val="dk1"/>
                </a:solidFill>
                <a:latin typeface="Helvetica Neue"/>
                <a:ea typeface="Helvetica Neue"/>
                <a:cs typeface="Helvetica Neue"/>
                <a:sym typeface="Helvetica Neue"/>
              </a:endParaRPr>
            </a:p>
            <a:p>
              <a:pPr marL="457200" lvl="0" indent="0" algn="l" rtl="0">
                <a:lnSpc>
                  <a:spcPct val="154000"/>
                </a:lnSpc>
                <a:spcBef>
                  <a:spcPts val="0"/>
                </a:spcBef>
                <a:spcAft>
                  <a:spcPts val="0"/>
                </a:spcAft>
                <a:buNone/>
              </a:pPr>
              <a:endParaRPr sz="21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Critically consider the key points of the criticism and controversy as a whole.</a:t>
              </a: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181" name="Google Shape;181;p20"/>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82" name="Google Shape;182;p20"/>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83" name="Google Shape;183;p20"/>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Chip Colwell</cp:lastModifiedBy>
  <cp:revision>1</cp:revision>
  <dcterms:modified xsi:type="dcterms:W3CDTF">2023-10-29T19:17:05Z</dcterms:modified>
</cp:coreProperties>
</file>