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eorgia" panose="02040502050405020303" pitchFamily="18" charset="0"/>
      <p:regular r:id="rId15"/>
      <p:bold r:id="rId16"/>
      <p:italic r:id="rId17"/>
      <p:boldItalic r:id="rId18"/>
    </p:embeddedFont>
    <p:embeddedFont>
      <p:font typeface="Helvetica Neue"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For Unit [#], replace [#] with the unit number so for example it will say Unit 1.</a:t>
            </a:r>
            <a:endParaRPr/>
          </a:p>
        </p:txBody>
      </p:sp>
      <p:sp>
        <p:nvSpPr>
          <p:cNvPr id="86" name="Google Shape;86;p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8" name="Google Shape;10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9" name="Google Shape;109;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-Public Advocacy of anthros like Franz Boas, Margaret Mead, etc </a:t>
            </a:r>
            <a:endParaRPr/>
          </a:p>
          <a:p>
            <a:pPr marL="0" lvl="0" indent="0" algn="l" rtl="0">
              <a:spcBef>
                <a:spcPts val="0"/>
              </a:spcBef>
              <a:spcAft>
                <a:spcPts val="0"/>
              </a:spcAft>
              <a:buNone/>
            </a:pPr>
            <a:r>
              <a:rPr lang="en-US"/>
              <a:t>-Development of "formal" and accredited museums</a:t>
            </a:r>
            <a:endParaRPr/>
          </a:p>
        </p:txBody>
      </p:sp>
      <p:sp>
        <p:nvSpPr>
          <p:cNvPr id="111" name="Google Shape;11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2" name="Google Shape;11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Change Supporting Info to the topic</a:t>
            </a:r>
            <a:endParaRPr/>
          </a:p>
        </p:txBody>
      </p:sp>
      <p:sp>
        <p:nvSpPr>
          <p:cNvPr id="136" name="Google Shape;136;p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Supporting Info</a:t>
            </a:r>
            <a:endParaRPr/>
          </a:p>
        </p:txBody>
      </p:sp>
      <p:sp>
        <p:nvSpPr>
          <p:cNvPr id="156" name="Google Shape;156;p1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69" name="Google Shape;169;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0" name="Google Shape;170;p1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73" name="Google Shape;173;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87"/>
        <p:cNvGrpSpPr/>
        <p:nvPr/>
      </p:nvGrpSpPr>
      <p:grpSpPr>
        <a:xfrm>
          <a:off x="0" y="0"/>
          <a:ext cx="0" cy="0"/>
          <a:chOff x="0" y="0"/>
          <a:chExt cx="0" cy="0"/>
        </a:xfrm>
      </p:grpSpPr>
      <p:grpSp>
        <p:nvGrpSpPr>
          <p:cNvPr id="88" name="Google Shape;88;p13"/>
          <p:cNvGrpSpPr/>
          <p:nvPr/>
        </p:nvGrpSpPr>
        <p:grpSpPr>
          <a:xfrm>
            <a:off x="0" y="-870234"/>
            <a:ext cx="18287996" cy="5324326"/>
            <a:chOff x="0" y="-47625"/>
            <a:chExt cx="4816592" cy="1402292"/>
          </a:xfrm>
        </p:grpSpPr>
        <p:sp>
          <p:nvSpPr>
            <p:cNvPr id="89" name="Google Shape;89;p13"/>
            <p:cNvSpPr/>
            <p:nvPr/>
          </p:nvSpPr>
          <p:spPr>
            <a:xfrm>
              <a:off x="0" y="0"/>
              <a:ext cx="4816592" cy="1354667"/>
            </a:xfrm>
            <a:custGeom>
              <a:avLst/>
              <a:gdLst/>
              <a:ahLst/>
              <a:cxnLst/>
              <a:rect l="l" t="t" r="r" b="b"/>
              <a:pathLst>
                <a:path w="4816592" h="1354667" extrusionOk="0">
                  <a:moveTo>
                    <a:pt x="0" y="0"/>
                  </a:moveTo>
                  <a:lnTo>
                    <a:pt x="4816592" y="0"/>
                  </a:lnTo>
                  <a:lnTo>
                    <a:pt x="4816592" y="1354667"/>
                  </a:lnTo>
                  <a:lnTo>
                    <a:pt x="0" y="1354667"/>
                  </a:lnTo>
                  <a:close/>
                </a:path>
              </a:pathLst>
            </a:custGeom>
            <a:solidFill>
              <a:srgbClr val="040303"/>
            </a:solidFill>
            <a:ln>
              <a:noFill/>
            </a:ln>
          </p:spPr>
          <p:txBody>
            <a:bodyPr/>
            <a:lstStyle/>
            <a:p>
              <a:endParaRPr lang="en-US"/>
            </a:p>
          </p:txBody>
        </p:sp>
        <p:sp>
          <p:nvSpPr>
            <p:cNvPr id="90" name="Google Shape;90;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1" name="Google Shape;91;p13"/>
          <p:cNvSpPr txBox="1"/>
          <p:nvPr/>
        </p:nvSpPr>
        <p:spPr>
          <a:xfrm>
            <a:off x="2271989" y="3124284"/>
            <a:ext cx="13744023" cy="2201548"/>
          </a:xfrm>
          <a:prstGeom prst="rect">
            <a:avLst/>
          </a:prstGeom>
          <a:noFill/>
          <a:ln>
            <a:noFill/>
          </a:ln>
        </p:spPr>
        <p:txBody>
          <a:bodyPr spcFirstLastPara="1" wrap="square" lIns="0" tIns="0" rIns="0" bIns="0" anchor="t" anchorCtr="0">
            <a:spAutoFit/>
          </a:bodyPr>
          <a:lstStyle/>
          <a:p>
            <a:pPr marL="0" marR="0" lvl="0" indent="0" algn="ctr" rtl="0">
              <a:lnSpc>
                <a:spcPct val="101999"/>
              </a:lnSpc>
              <a:spcBef>
                <a:spcPts val="0"/>
              </a:spcBef>
              <a:spcAft>
                <a:spcPts val="0"/>
              </a:spcAft>
              <a:buNone/>
            </a:pPr>
            <a:r>
              <a:rPr lang="en-US" sz="16305" b="0" i="0" u="none" strike="noStrike" cap="none">
                <a:solidFill>
                  <a:srgbClr val="FFFFFF"/>
                </a:solidFill>
                <a:latin typeface="Arial"/>
                <a:ea typeface="Arial"/>
                <a:cs typeface="Arial"/>
                <a:sym typeface="Arial"/>
              </a:rPr>
              <a:t> </a:t>
            </a:r>
            <a:endParaRPr/>
          </a:p>
        </p:txBody>
      </p:sp>
      <p:sp>
        <p:nvSpPr>
          <p:cNvPr id="92" name="Google Shape;92;p13"/>
          <p:cNvSpPr txBox="1"/>
          <p:nvPr/>
        </p:nvSpPr>
        <p:spPr>
          <a:xfrm>
            <a:off x="2554761" y="4603670"/>
            <a:ext cx="13178400" cy="1067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6933">
                <a:latin typeface="Helvetica Neue"/>
                <a:ea typeface="Helvetica Neue"/>
                <a:cs typeface="Helvetica Neue"/>
                <a:sym typeface="Helvetica Neue"/>
              </a:rPr>
              <a:t>Unit 1</a:t>
            </a:r>
            <a:endParaRPr>
              <a:latin typeface="Helvetica Neue"/>
              <a:ea typeface="Helvetica Neue"/>
              <a:cs typeface="Helvetica Neue"/>
              <a:sym typeface="Helvetica Neue"/>
            </a:endParaRPr>
          </a:p>
        </p:txBody>
      </p:sp>
      <p:sp>
        <p:nvSpPr>
          <p:cNvPr id="93" name="Google Shape;93;p13"/>
          <p:cNvSpPr/>
          <p:nvPr/>
        </p:nvSpPr>
        <p:spPr>
          <a:xfrm>
            <a:off x="7661880" y="668806"/>
            <a:ext cx="2964347" cy="510969"/>
          </a:xfrm>
          <a:custGeom>
            <a:avLst/>
            <a:gdLst/>
            <a:ahLst/>
            <a:cxnLst/>
            <a:rect l="l" t="t" r="r" b="b"/>
            <a:pathLst>
              <a:path w="3952463" h="681292" extrusionOk="0">
                <a:moveTo>
                  <a:pt x="0" y="0"/>
                </a:moveTo>
                <a:lnTo>
                  <a:pt x="3952463" y="0"/>
                </a:lnTo>
                <a:lnTo>
                  <a:pt x="3952463" y="681292"/>
                </a:lnTo>
                <a:lnTo>
                  <a:pt x="0" y="681292"/>
                </a:lnTo>
                <a:lnTo>
                  <a:pt x="0" y="0"/>
                </a:lnTo>
                <a:close/>
              </a:path>
            </a:pathLst>
          </a:custGeom>
          <a:blipFill rotWithShape="1">
            <a:blip r:embed="rId3">
              <a:alphaModFix/>
            </a:blip>
            <a:stretch>
              <a:fillRect/>
            </a:stretch>
          </a:blipFill>
          <a:ln>
            <a:noFill/>
          </a:ln>
        </p:spPr>
        <p:txBody>
          <a:bodyPr/>
          <a:lstStyle/>
          <a:p>
            <a:endParaRPr lang="en-US"/>
          </a:p>
        </p:txBody>
      </p:sp>
      <p:grpSp>
        <p:nvGrpSpPr>
          <p:cNvPr id="94" name="Google Shape;94;p13"/>
          <p:cNvGrpSpPr/>
          <p:nvPr/>
        </p:nvGrpSpPr>
        <p:grpSpPr>
          <a:xfrm>
            <a:off x="38119" y="-4395974"/>
            <a:ext cx="19443603" cy="19443613"/>
            <a:chOff x="25" y="0"/>
            <a:chExt cx="25924804" cy="25924817"/>
          </a:xfrm>
        </p:grpSpPr>
        <p:cxnSp>
          <p:nvCxnSpPr>
            <p:cNvPr id="95" name="Google Shape;95;p13"/>
            <p:cNvCxnSpPr/>
            <p:nvPr/>
          </p:nvCxnSpPr>
          <p:spPr>
            <a:xfrm rot="10800000" flipH="1">
              <a:off x="25" y="11335960"/>
              <a:ext cx="25924804" cy="25400"/>
            </a:xfrm>
            <a:prstGeom prst="straightConnector1">
              <a:avLst/>
            </a:prstGeom>
            <a:noFill/>
            <a:ln w="50800" cap="flat" cmpd="sng">
              <a:solidFill>
                <a:srgbClr val="F9F9F4"/>
              </a:solidFill>
              <a:prstDash val="dash"/>
              <a:round/>
              <a:headEnd type="none" w="sm" len="sm"/>
              <a:tailEnd type="none" w="sm" len="sm"/>
            </a:ln>
          </p:spPr>
        </p:cxnSp>
        <p:cxnSp>
          <p:nvCxnSpPr>
            <p:cNvPr id="96" name="Google Shape;96;p13"/>
            <p:cNvCxnSpPr/>
            <p:nvPr/>
          </p:nvCxnSpPr>
          <p:spPr>
            <a:xfrm rot="10800000">
              <a:off x="881364" y="0"/>
              <a:ext cx="0" cy="25924817"/>
            </a:xfrm>
            <a:prstGeom prst="straightConnector1">
              <a:avLst/>
            </a:prstGeom>
            <a:noFill/>
            <a:ln w="50800" cap="flat" cmpd="sng">
              <a:solidFill>
                <a:srgbClr val="F9F9F4"/>
              </a:solidFill>
              <a:prstDash val="dash"/>
              <a:round/>
              <a:headEnd type="none" w="sm" len="sm"/>
              <a:tailEnd type="none" w="sm" len="sm"/>
            </a:ln>
          </p:spPr>
        </p:cxnSp>
      </p:grpSp>
      <p:sp>
        <p:nvSpPr>
          <p:cNvPr id="97" name="Google Shape;97;p13"/>
          <p:cNvSpPr txBox="1"/>
          <p:nvPr/>
        </p:nvSpPr>
        <p:spPr>
          <a:xfrm>
            <a:off x="1028700" y="2237022"/>
            <a:ext cx="16617600" cy="11082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7200">
                <a:solidFill>
                  <a:srgbClr val="F9F9F4"/>
                </a:solidFill>
                <a:latin typeface="Helvetica Neue"/>
                <a:ea typeface="Helvetica Neue"/>
                <a:cs typeface="Helvetica Neue"/>
                <a:sym typeface="Helvetica Neue"/>
              </a:rPr>
              <a:t>Margaret Mead in American Samoa</a:t>
            </a:r>
            <a:endParaRPr sz="720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01"/>
        <p:cNvGrpSpPr/>
        <p:nvPr/>
      </p:nvGrpSpPr>
      <p:grpSpPr>
        <a:xfrm>
          <a:off x="0" y="0"/>
          <a:ext cx="0" cy="0"/>
          <a:chOff x="0" y="0"/>
          <a:chExt cx="0" cy="0"/>
        </a:xfrm>
      </p:grpSpPr>
      <p:sp>
        <p:nvSpPr>
          <p:cNvPr id="102" name="Google Shape;102;p14"/>
          <p:cNvSpPr/>
          <p:nvPr/>
        </p:nvSpPr>
        <p:spPr>
          <a:xfrm>
            <a:off x="0" y="-1052744"/>
            <a:ext cx="8181739" cy="6340848"/>
          </a:xfrm>
          <a:custGeom>
            <a:avLst/>
            <a:gdLst/>
            <a:ahLst/>
            <a:cxnLst/>
            <a:rect l="l" t="t" r="r" b="b"/>
            <a:pathLst>
              <a:path w="8181739" h="6340848" extrusionOk="0">
                <a:moveTo>
                  <a:pt x="0" y="0"/>
                </a:moveTo>
                <a:lnTo>
                  <a:pt x="8181739" y="0"/>
                </a:lnTo>
                <a:lnTo>
                  <a:pt x="8181739" y="6340847"/>
                </a:lnTo>
                <a:lnTo>
                  <a:pt x="0" y="6340847"/>
                </a:lnTo>
                <a:lnTo>
                  <a:pt x="0" y="0"/>
                </a:lnTo>
                <a:close/>
              </a:path>
            </a:pathLst>
          </a:custGeom>
          <a:blipFill rotWithShape="1">
            <a:blip r:embed="rId3">
              <a:alphaModFix/>
            </a:blip>
            <a:stretch>
              <a:fillRect/>
            </a:stretch>
          </a:blipFill>
          <a:ln>
            <a:noFill/>
          </a:ln>
        </p:spPr>
        <p:txBody>
          <a:bodyPr/>
          <a:lstStyle/>
          <a:p>
            <a:endParaRPr lang="en-US"/>
          </a:p>
        </p:txBody>
      </p:sp>
      <p:sp>
        <p:nvSpPr>
          <p:cNvPr id="103" name="Google Shape;103;p14"/>
          <p:cNvSpPr/>
          <p:nvPr/>
        </p:nvSpPr>
        <p:spPr>
          <a:xfrm>
            <a:off x="14234538" y="9011179"/>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4">
              <a:alphaModFix/>
            </a:blip>
            <a:stretch>
              <a:fillRect/>
            </a:stretch>
          </a:blipFill>
          <a:ln>
            <a:noFill/>
          </a:ln>
        </p:spPr>
        <p:txBody>
          <a:bodyPr/>
          <a:lstStyle/>
          <a:p>
            <a:endParaRPr lang="en-US"/>
          </a:p>
        </p:txBody>
      </p:sp>
      <p:sp>
        <p:nvSpPr>
          <p:cNvPr id="104" name="Google Shape;104;p14"/>
          <p:cNvSpPr txBox="1"/>
          <p:nvPr/>
        </p:nvSpPr>
        <p:spPr>
          <a:xfrm>
            <a:off x="3283176" y="945961"/>
            <a:ext cx="9934800" cy="1570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10202" i="0" u="none" strike="noStrike" cap="none">
                <a:solidFill>
                  <a:srgbClr val="040303"/>
                </a:solidFill>
                <a:latin typeface="Helvetica Neue"/>
                <a:ea typeface="Helvetica Neue"/>
                <a:cs typeface="Helvetica Neue"/>
                <a:sym typeface="Helvetica Neue"/>
              </a:rPr>
              <a:t>Overview</a:t>
            </a:r>
            <a:endParaRPr>
              <a:latin typeface="Helvetica Neue"/>
              <a:ea typeface="Helvetica Neue"/>
              <a:cs typeface="Helvetica Neue"/>
              <a:sym typeface="Helvetica Neue"/>
            </a:endParaRPr>
          </a:p>
        </p:txBody>
      </p:sp>
      <p:sp>
        <p:nvSpPr>
          <p:cNvPr id="105" name="Google Shape;105;p14"/>
          <p:cNvSpPr txBox="1"/>
          <p:nvPr/>
        </p:nvSpPr>
        <p:spPr>
          <a:xfrm>
            <a:off x="4449325" y="2734275"/>
            <a:ext cx="10871700" cy="6276900"/>
          </a:xfrm>
          <a:prstGeom prst="rect">
            <a:avLst/>
          </a:prstGeom>
          <a:noFill/>
          <a:ln>
            <a:noFill/>
          </a:ln>
        </p:spPr>
        <p:txBody>
          <a:bodyPr spcFirstLastPara="1" wrap="square" lIns="0" tIns="0" rIns="0" bIns="0" anchor="t" anchorCtr="0">
            <a:spAutoFit/>
          </a:bodyPr>
          <a:lstStyle/>
          <a:p>
            <a:pPr marL="0" marR="0" lvl="0" indent="0" algn="l" rtl="0">
              <a:lnSpc>
                <a:spcPct val="178992"/>
              </a:lnSpc>
              <a:spcBef>
                <a:spcPts val="0"/>
              </a:spcBef>
              <a:spcAft>
                <a:spcPts val="0"/>
              </a:spcAft>
              <a:buNone/>
            </a:pPr>
            <a:r>
              <a:rPr lang="en-US" sz="4000" b="1">
                <a:solidFill>
                  <a:srgbClr val="040303"/>
                </a:solidFill>
                <a:latin typeface="Helvetica Neue"/>
                <a:ea typeface="Helvetica Neue"/>
                <a:cs typeface="Helvetica Neue"/>
                <a:sym typeface="Helvetica Neue"/>
              </a:rPr>
              <a:t>Topics </a:t>
            </a:r>
            <a:endParaRPr sz="4000" b="1">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The field of anthropology</a:t>
            </a:r>
            <a:endParaRPr sz="280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Margaret Mead’s work in American Samoa</a:t>
            </a:r>
            <a:endParaRPr sz="2800">
              <a:solidFill>
                <a:srgbClr val="040303"/>
              </a:solidFill>
              <a:latin typeface="Helvetica Neue"/>
              <a:ea typeface="Helvetica Neue"/>
              <a:cs typeface="Helvetica Neue"/>
              <a:sym typeface="Helvetica Neue"/>
            </a:endParaRPr>
          </a:p>
          <a:p>
            <a:pPr marL="0" lvl="0" indent="0" algn="l" rtl="0">
              <a:lnSpc>
                <a:spcPct val="178992"/>
              </a:lnSpc>
              <a:spcBef>
                <a:spcPts val="0"/>
              </a:spcBef>
              <a:spcAft>
                <a:spcPts val="0"/>
              </a:spcAft>
              <a:buNone/>
            </a:pPr>
            <a:r>
              <a:rPr lang="en-US" sz="4000" b="1">
                <a:solidFill>
                  <a:srgbClr val="040303"/>
                </a:solidFill>
                <a:latin typeface="Helvetica Neue"/>
                <a:ea typeface="Helvetica Neue"/>
                <a:cs typeface="Helvetica Neue"/>
                <a:sym typeface="Helvetica Neue"/>
              </a:rPr>
              <a:t>Unit Learning Objectives</a:t>
            </a:r>
            <a:r>
              <a:rPr lang="en-US" sz="4000">
                <a:solidFill>
                  <a:srgbClr val="040303"/>
                </a:solidFill>
                <a:latin typeface="Helvetica Neue"/>
                <a:ea typeface="Helvetica Neue"/>
                <a:cs typeface="Helvetica Neue"/>
                <a:sym typeface="Helvetica Neue"/>
              </a:rPr>
              <a:t> </a:t>
            </a:r>
            <a:endParaRPr sz="400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Summarize the development of anthropology</a:t>
            </a:r>
            <a:endParaRPr sz="280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Explore the significance of Margaret Mead’s work in American Samoa</a:t>
            </a:r>
            <a:endParaRPr sz="2800">
              <a:solidFill>
                <a:srgbClr val="040303"/>
              </a:solidFill>
              <a:latin typeface="Helvetica Neue"/>
              <a:ea typeface="Helvetica Neue"/>
              <a:cs typeface="Helvetica Neue"/>
              <a:sym typeface="Helvetica Neue"/>
            </a:endParaRPr>
          </a:p>
          <a:p>
            <a:pPr marL="1371600" marR="0" lvl="0" indent="0" algn="l" rtl="0">
              <a:lnSpc>
                <a:spcPct val="140000"/>
              </a:lnSpc>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grpSp>
        <p:nvGrpSpPr>
          <p:cNvPr id="114" name="Google Shape;114;p15"/>
          <p:cNvGrpSpPr/>
          <p:nvPr/>
        </p:nvGrpSpPr>
        <p:grpSpPr>
          <a:xfrm>
            <a:off x="1028700" y="1062603"/>
            <a:ext cx="16230600" cy="7980972"/>
            <a:chOff x="0" y="-47625"/>
            <a:chExt cx="4274726" cy="2101984"/>
          </a:xfrm>
        </p:grpSpPr>
        <p:sp>
          <p:nvSpPr>
            <p:cNvPr id="115" name="Google Shape;115;p15"/>
            <p:cNvSpPr/>
            <p:nvPr/>
          </p:nvSpPr>
          <p:spPr>
            <a:xfrm>
              <a:off x="0" y="0"/>
              <a:ext cx="4274726" cy="2054359"/>
            </a:xfrm>
            <a:custGeom>
              <a:avLst/>
              <a:gdLst/>
              <a:ahLst/>
              <a:cxnLst/>
              <a:rect l="l" t="t" r="r" b="b"/>
              <a:pathLst>
                <a:path w="4274726" h="2054359" extrusionOk="0">
                  <a:moveTo>
                    <a:pt x="0" y="0"/>
                  </a:moveTo>
                  <a:lnTo>
                    <a:pt x="4274726" y="0"/>
                  </a:lnTo>
                  <a:lnTo>
                    <a:pt x="4274726" y="2054359"/>
                  </a:lnTo>
                  <a:lnTo>
                    <a:pt x="0" y="2054359"/>
                  </a:lnTo>
                  <a:close/>
                </a:path>
              </a:pathLst>
            </a:custGeom>
            <a:solidFill>
              <a:srgbClr val="000000">
                <a:alpha val="0"/>
              </a:srgbClr>
            </a:solidFill>
            <a:ln w="38100" cap="flat" cmpd="sng">
              <a:solidFill>
                <a:srgbClr val="F9F9F4"/>
              </a:solidFill>
              <a:prstDash val="solid"/>
              <a:round/>
              <a:headEnd type="none" w="sm" len="sm"/>
              <a:tailEnd type="none" w="sm" len="sm"/>
            </a:ln>
          </p:spPr>
          <p:txBody>
            <a:bodyPr/>
            <a:lstStyle/>
            <a:p>
              <a:endParaRPr lang="en-US"/>
            </a:p>
          </p:txBody>
        </p:sp>
        <p:sp>
          <p:nvSpPr>
            <p:cNvPr id="116" name="Google Shape;116;p1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15"/>
          <p:cNvSpPr txBox="1"/>
          <p:nvPr/>
        </p:nvSpPr>
        <p:spPr>
          <a:xfrm>
            <a:off x="2906450" y="4083063"/>
            <a:ext cx="12475200" cy="36576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3600">
                <a:solidFill>
                  <a:schemeClr val="lt2"/>
                </a:solidFill>
              </a:rPr>
              <a:t>In this unit (to accompany the SAPIENS podcast S6E1), students will be introduced to anthropology, focusing on the field in the early 20th century. Students will examine Margaret Mead as a historical figure, her work in American Samoa, and her impact on the discipline of anthropology.</a:t>
            </a:r>
            <a:endParaRPr sz="3600">
              <a:solidFill>
                <a:schemeClr val="lt2"/>
              </a:solidFill>
              <a:latin typeface="Helvetica Neue"/>
              <a:ea typeface="Helvetica Neue"/>
              <a:cs typeface="Helvetica Neue"/>
              <a:sym typeface="Helvetica Neue"/>
            </a:endParaRPr>
          </a:p>
        </p:txBody>
      </p:sp>
      <p:grpSp>
        <p:nvGrpSpPr>
          <p:cNvPr id="118" name="Google Shape;118;p15"/>
          <p:cNvGrpSpPr/>
          <p:nvPr/>
        </p:nvGrpSpPr>
        <p:grpSpPr>
          <a:xfrm>
            <a:off x="1028700" y="333524"/>
            <a:ext cx="16230600" cy="3266930"/>
            <a:chOff x="0" y="-47625"/>
            <a:chExt cx="4274726" cy="860425"/>
          </a:xfrm>
        </p:grpSpPr>
        <p:sp>
          <p:nvSpPr>
            <p:cNvPr id="119" name="Google Shape;119;p15"/>
            <p:cNvSpPr/>
            <p:nvPr/>
          </p:nvSpPr>
          <p:spPr>
            <a:xfrm>
              <a:off x="0" y="0"/>
              <a:ext cx="4274726" cy="270933"/>
            </a:xfrm>
            <a:custGeom>
              <a:avLst/>
              <a:gdLst/>
              <a:ahLst/>
              <a:cxnLst/>
              <a:rect l="l" t="t" r="r" b="b"/>
              <a:pathLst>
                <a:path w="4274726" h="270933" extrusionOk="0">
                  <a:moveTo>
                    <a:pt x="0" y="0"/>
                  </a:moveTo>
                  <a:lnTo>
                    <a:pt x="4274726" y="0"/>
                  </a:lnTo>
                  <a:lnTo>
                    <a:pt x="4274726" y="270933"/>
                  </a:lnTo>
                  <a:lnTo>
                    <a:pt x="0" y="270933"/>
                  </a:lnTo>
                  <a:close/>
                </a:path>
              </a:pathLst>
            </a:custGeom>
            <a:solidFill>
              <a:srgbClr val="F9F9F4"/>
            </a:solidFill>
            <a:ln>
              <a:noFill/>
            </a:ln>
          </p:spPr>
          <p:txBody>
            <a:bodyPr/>
            <a:lstStyle/>
            <a:p>
              <a:endParaRPr lang="en-US"/>
            </a:p>
          </p:txBody>
        </p:sp>
        <p:sp>
          <p:nvSpPr>
            <p:cNvPr id="120" name="Google Shape;120;p1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21" name="Google Shape;121;p15"/>
          <p:cNvCxnSpPr/>
          <p:nvPr/>
        </p:nvCxnSpPr>
        <p:spPr>
          <a:xfrm>
            <a:off x="7648001" y="8071375"/>
            <a:ext cx="2991900" cy="0"/>
          </a:xfrm>
          <a:prstGeom prst="straightConnector1">
            <a:avLst/>
          </a:prstGeom>
          <a:noFill/>
          <a:ln w="38100" cap="flat" cmpd="sng">
            <a:solidFill>
              <a:srgbClr val="F9F9F4"/>
            </a:solidFill>
            <a:prstDash val="solid"/>
            <a:round/>
            <a:headEnd type="none" w="sm" len="sm"/>
            <a:tailEnd type="none" w="sm" len="sm"/>
          </a:ln>
        </p:spPr>
      </p:cxnSp>
      <p:sp>
        <p:nvSpPr>
          <p:cNvPr id="122" name="Google Shape;122;p15"/>
          <p:cNvSpPr/>
          <p:nvPr/>
        </p:nvSpPr>
        <p:spPr>
          <a:xfrm>
            <a:off x="14294953" y="9402008"/>
            <a:ext cx="2964347" cy="510969"/>
          </a:xfrm>
          <a:custGeom>
            <a:avLst/>
            <a:gdLst/>
            <a:ahLst/>
            <a:cxnLst/>
            <a:rect l="l" t="t" r="r" b="b"/>
            <a:pathLst>
              <a:path w="2964347" h="510969" extrusionOk="0">
                <a:moveTo>
                  <a:pt x="0" y="0"/>
                </a:moveTo>
                <a:lnTo>
                  <a:pt x="2964347" y="0"/>
                </a:lnTo>
                <a:lnTo>
                  <a:pt x="2964347" y="510970"/>
                </a:lnTo>
                <a:lnTo>
                  <a:pt x="0" y="510970"/>
                </a:lnTo>
                <a:lnTo>
                  <a:pt x="0" y="0"/>
                </a:lnTo>
                <a:close/>
              </a:path>
            </a:pathLst>
          </a:custGeom>
          <a:blipFill rotWithShape="1">
            <a:blip r:embed="rId3">
              <a:alphaModFix/>
            </a:blip>
            <a:stretch>
              <a:fillRect/>
            </a:stretch>
          </a:blipFill>
          <a:ln>
            <a:noFill/>
          </a:ln>
        </p:spPr>
        <p:txBody>
          <a:bodyPr/>
          <a:lstStyle/>
          <a:p>
            <a:endParaRPr lang="en-US"/>
          </a:p>
        </p:txBody>
      </p:sp>
      <p:sp>
        <p:nvSpPr>
          <p:cNvPr id="123" name="Google Shape;123;p15"/>
          <p:cNvSpPr txBox="1"/>
          <p:nvPr/>
        </p:nvSpPr>
        <p:spPr>
          <a:xfrm>
            <a:off x="2803605" y="2414354"/>
            <a:ext cx="12680700" cy="1338000"/>
          </a:xfrm>
          <a:prstGeom prst="rect">
            <a:avLst/>
          </a:prstGeom>
          <a:noFill/>
          <a:ln>
            <a:noFill/>
          </a:ln>
        </p:spPr>
        <p:txBody>
          <a:bodyPr spcFirstLastPara="1" wrap="square" lIns="0" tIns="0" rIns="0" bIns="0" anchor="t" anchorCtr="0">
            <a:spAutoFit/>
          </a:bodyPr>
          <a:lstStyle/>
          <a:p>
            <a:pPr marL="0" marR="0" lvl="0" indent="0" algn="ctr" rtl="0">
              <a:lnSpc>
                <a:spcPct val="102001"/>
              </a:lnSpc>
              <a:spcBef>
                <a:spcPts val="0"/>
              </a:spcBef>
              <a:spcAft>
                <a:spcPts val="0"/>
              </a:spcAft>
              <a:buNone/>
            </a:pPr>
            <a:r>
              <a:rPr lang="en-US" sz="8692" i="0" u="none" strike="noStrike" cap="none">
                <a:solidFill>
                  <a:srgbClr val="F9F9F4"/>
                </a:solidFill>
                <a:latin typeface="Georgia"/>
                <a:ea typeface="Georgia"/>
                <a:cs typeface="Georgia"/>
                <a:sym typeface="Georgia"/>
              </a:rPr>
              <a:t>Introduction</a:t>
            </a:r>
            <a:endParaRPr>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27"/>
        <p:cNvGrpSpPr/>
        <p:nvPr/>
      </p:nvGrpSpPr>
      <p:grpSpPr>
        <a:xfrm>
          <a:off x="0" y="0"/>
          <a:ext cx="0" cy="0"/>
          <a:chOff x="0" y="0"/>
          <a:chExt cx="0" cy="0"/>
        </a:xfrm>
      </p:grpSpPr>
      <p:sp>
        <p:nvSpPr>
          <p:cNvPr id="128" name="Google Shape;128;p16"/>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29" name="Google Shape;129;p16"/>
          <p:cNvGrpSpPr/>
          <p:nvPr/>
        </p:nvGrpSpPr>
        <p:grpSpPr>
          <a:xfrm>
            <a:off x="-129225" y="-1463974"/>
            <a:ext cx="18526442" cy="3745239"/>
            <a:chOff x="0" y="-47625"/>
            <a:chExt cx="6057164" cy="986394"/>
          </a:xfrm>
        </p:grpSpPr>
        <p:sp>
          <p:nvSpPr>
            <p:cNvPr id="130" name="Google Shape;130;p16"/>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31" name="Google Shape;13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16"/>
          <p:cNvSpPr txBox="1"/>
          <p:nvPr/>
        </p:nvSpPr>
        <p:spPr>
          <a:xfrm>
            <a:off x="313403" y="632400"/>
            <a:ext cx="16190400" cy="1108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0">
                <a:latin typeface="Georgia"/>
                <a:ea typeface="Georgia"/>
                <a:cs typeface="Georgia"/>
                <a:sym typeface="Georgia"/>
              </a:rPr>
              <a:t>The Field of Anthropology</a:t>
            </a:r>
            <a:r>
              <a:rPr lang="en-US" sz="7200"/>
              <a:t> </a:t>
            </a:r>
            <a:r>
              <a:rPr lang="en-US" sz="6304" b="0" i="0" u="none" strike="noStrike" cap="none">
                <a:solidFill>
                  <a:srgbClr val="000000"/>
                </a:solidFill>
                <a:latin typeface="Arial"/>
                <a:ea typeface="Arial"/>
                <a:cs typeface="Arial"/>
                <a:sym typeface="Arial"/>
              </a:rPr>
              <a:t> </a:t>
            </a:r>
            <a:endParaRPr sz="100"/>
          </a:p>
        </p:txBody>
      </p:sp>
      <p:sp>
        <p:nvSpPr>
          <p:cNvPr id="133" name="Google Shape;133;p16"/>
          <p:cNvSpPr txBox="1"/>
          <p:nvPr/>
        </p:nvSpPr>
        <p:spPr>
          <a:xfrm>
            <a:off x="571500" y="2587900"/>
            <a:ext cx="15746100" cy="59115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What is anthropology?</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37"/>
        <p:cNvGrpSpPr/>
        <p:nvPr/>
      </p:nvGrpSpPr>
      <p:grpSpPr>
        <a:xfrm>
          <a:off x="0" y="0"/>
          <a:ext cx="0" cy="0"/>
          <a:chOff x="0" y="0"/>
          <a:chExt cx="0" cy="0"/>
        </a:xfrm>
      </p:grpSpPr>
      <p:sp>
        <p:nvSpPr>
          <p:cNvPr id="138" name="Google Shape;138;p17"/>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39" name="Google Shape;139;p17"/>
          <p:cNvGrpSpPr/>
          <p:nvPr/>
        </p:nvGrpSpPr>
        <p:grpSpPr>
          <a:xfrm>
            <a:off x="-80075" y="-1463974"/>
            <a:ext cx="18477379" cy="3745239"/>
            <a:chOff x="0" y="-47625"/>
            <a:chExt cx="6057164" cy="986394"/>
          </a:xfrm>
        </p:grpSpPr>
        <p:sp>
          <p:nvSpPr>
            <p:cNvPr id="140" name="Google Shape;140;p17"/>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41" name="Google Shape;141;p1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2" name="Google Shape;142;p17"/>
          <p:cNvSpPr txBox="1"/>
          <p:nvPr/>
        </p:nvSpPr>
        <p:spPr>
          <a:xfrm>
            <a:off x="294980" y="866025"/>
            <a:ext cx="16377600" cy="11088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4">
                <a:latin typeface="Georgia"/>
                <a:ea typeface="Georgia"/>
                <a:cs typeface="Georgia"/>
                <a:sym typeface="Georgia"/>
              </a:rPr>
              <a:t>Anthropology Defined</a:t>
            </a:r>
            <a:endParaRPr sz="300">
              <a:latin typeface="Georgia"/>
              <a:ea typeface="Georgia"/>
              <a:cs typeface="Georgia"/>
              <a:sym typeface="Georgia"/>
            </a:endParaRPr>
          </a:p>
        </p:txBody>
      </p:sp>
      <p:sp>
        <p:nvSpPr>
          <p:cNvPr id="143" name="Google Shape;143;p17"/>
          <p:cNvSpPr txBox="1"/>
          <p:nvPr/>
        </p:nvSpPr>
        <p:spPr>
          <a:xfrm>
            <a:off x="727950" y="3429000"/>
            <a:ext cx="16066800" cy="4432500"/>
          </a:xfrm>
          <a:prstGeom prst="rect">
            <a:avLst/>
          </a:prstGeom>
          <a:noFill/>
          <a:ln>
            <a:noFill/>
          </a:ln>
        </p:spPr>
        <p:txBody>
          <a:bodyPr spcFirstLastPara="1" wrap="square" lIns="0" tIns="0" rIns="0" bIns="0" anchor="t" anchorCtr="0">
            <a:spAutoFit/>
          </a:bodyPr>
          <a:lstStyle/>
          <a:p>
            <a:pPr marL="0" marR="0" lvl="0" indent="0" algn="ctr" rtl="0">
              <a:lnSpc>
                <a:spcPct val="139985"/>
              </a:lnSpc>
              <a:spcBef>
                <a:spcPts val="0"/>
              </a:spcBef>
              <a:spcAft>
                <a:spcPts val="0"/>
              </a:spcAft>
              <a:buNone/>
            </a:pPr>
            <a:r>
              <a:rPr lang="en-US" sz="3600">
                <a:solidFill>
                  <a:schemeClr val="lt2"/>
                </a:solidFill>
              </a:rPr>
              <a:t>Anthropology is the study of the development of human biology, language, material objects, society, and culture. The four fields of anthropology are archaeology, biological anthropology, cultural anthropology, and linguistic anthropology.  </a:t>
            </a:r>
            <a:endParaRPr sz="3600">
              <a:solidFill>
                <a:schemeClr val="lt2"/>
              </a:solidFill>
            </a:endParaRPr>
          </a:p>
          <a:p>
            <a:pPr marL="0" marR="0" lvl="0" indent="0" algn="ctr" rtl="0">
              <a:lnSpc>
                <a:spcPct val="139985"/>
              </a:lnSpc>
              <a:spcBef>
                <a:spcPts val="0"/>
              </a:spcBef>
              <a:spcAft>
                <a:spcPts val="0"/>
              </a:spcAft>
              <a:buClr>
                <a:schemeClr val="dk1"/>
              </a:buClr>
              <a:buSzPts val="1100"/>
              <a:buFont typeface="Arial"/>
              <a:buNone/>
            </a:pPr>
            <a:endParaRPr sz="3600">
              <a:solidFill>
                <a:schemeClr val="lt2"/>
              </a:solidFill>
            </a:endParaRPr>
          </a:p>
          <a:p>
            <a:pPr marL="0" marR="0" lvl="0" indent="0" algn="ctr" rtl="0">
              <a:lnSpc>
                <a:spcPct val="139985"/>
              </a:lnSpc>
              <a:spcBef>
                <a:spcPts val="0"/>
              </a:spcBef>
              <a:spcAft>
                <a:spcPts val="0"/>
              </a:spcAft>
              <a:buNone/>
            </a:pPr>
            <a:endParaRPr sz="360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47"/>
        <p:cNvGrpSpPr/>
        <p:nvPr/>
      </p:nvGrpSpPr>
      <p:grpSpPr>
        <a:xfrm>
          <a:off x="0" y="0"/>
          <a:ext cx="0" cy="0"/>
          <a:chOff x="0" y="0"/>
          <a:chExt cx="0" cy="0"/>
        </a:xfrm>
      </p:grpSpPr>
      <p:grpSp>
        <p:nvGrpSpPr>
          <p:cNvPr id="148" name="Google Shape;148;p18"/>
          <p:cNvGrpSpPr/>
          <p:nvPr/>
        </p:nvGrpSpPr>
        <p:grpSpPr>
          <a:xfrm>
            <a:off x="275" y="-1463974"/>
            <a:ext cx="18287790" cy="3745239"/>
            <a:chOff x="0" y="-47625"/>
            <a:chExt cx="6057164" cy="986394"/>
          </a:xfrm>
        </p:grpSpPr>
        <p:sp>
          <p:nvSpPr>
            <p:cNvPr id="149" name="Google Shape;149;p18"/>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000000"/>
            </a:solidFill>
            <a:ln>
              <a:noFill/>
            </a:ln>
          </p:spPr>
          <p:txBody>
            <a:bodyPr/>
            <a:lstStyle/>
            <a:p>
              <a:endParaRPr lang="en-US"/>
            </a:p>
          </p:txBody>
        </p:sp>
        <p:sp>
          <p:nvSpPr>
            <p:cNvPr id="150" name="Google Shape;150;p18"/>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1" name="Google Shape;151;p18"/>
          <p:cNvSpPr/>
          <p:nvPr/>
        </p:nvSpPr>
        <p:spPr>
          <a:xfrm>
            <a:off x="13896571" y="8983567"/>
            <a:ext cx="3362729" cy="549465"/>
          </a:xfrm>
          <a:custGeom>
            <a:avLst/>
            <a:gdLst/>
            <a:ahLst/>
            <a:cxnLst/>
            <a:rect l="l" t="t" r="r" b="b"/>
            <a:pathLst>
              <a:path w="3362729" h="549465" extrusionOk="0">
                <a:moveTo>
                  <a:pt x="0" y="0"/>
                </a:moveTo>
                <a:lnTo>
                  <a:pt x="3362729" y="0"/>
                </a:lnTo>
                <a:lnTo>
                  <a:pt x="3362729" y="549466"/>
                </a:lnTo>
                <a:lnTo>
                  <a:pt x="0" y="549466"/>
                </a:lnTo>
                <a:lnTo>
                  <a:pt x="0" y="0"/>
                </a:lnTo>
                <a:close/>
              </a:path>
            </a:pathLst>
          </a:custGeom>
          <a:blipFill rotWithShape="1">
            <a:blip r:embed="rId3">
              <a:alphaModFix/>
            </a:blip>
            <a:stretch>
              <a:fillRect/>
            </a:stretch>
          </a:blipFill>
          <a:ln>
            <a:noFill/>
          </a:ln>
        </p:spPr>
        <p:txBody>
          <a:bodyPr/>
          <a:lstStyle/>
          <a:p>
            <a:endParaRPr lang="en-US"/>
          </a:p>
        </p:txBody>
      </p:sp>
      <p:sp>
        <p:nvSpPr>
          <p:cNvPr id="152" name="Google Shape;152;p18"/>
          <p:cNvSpPr txBox="1"/>
          <p:nvPr/>
        </p:nvSpPr>
        <p:spPr>
          <a:xfrm>
            <a:off x="184355" y="899975"/>
            <a:ext cx="16804500" cy="10620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6900">
                <a:solidFill>
                  <a:srgbClr val="F9F9F4"/>
                </a:solidFill>
                <a:latin typeface="Georgia"/>
                <a:ea typeface="Georgia"/>
                <a:cs typeface="Georgia"/>
                <a:sym typeface="Georgia"/>
              </a:rPr>
              <a:t>Margaret Mead’s Work in American Samoa</a:t>
            </a:r>
            <a:endParaRPr sz="6900">
              <a:latin typeface="Georgia"/>
              <a:ea typeface="Georgia"/>
              <a:cs typeface="Georgia"/>
              <a:sym typeface="Georgia"/>
            </a:endParaRPr>
          </a:p>
        </p:txBody>
      </p:sp>
      <p:sp>
        <p:nvSpPr>
          <p:cNvPr id="153" name="Google Shape;153;p18"/>
          <p:cNvSpPr txBox="1"/>
          <p:nvPr/>
        </p:nvSpPr>
        <p:spPr>
          <a:xfrm>
            <a:off x="294975" y="2478025"/>
            <a:ext cx="16964400" cy="57837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SzPts val="4800"/>
              <a:buFont typeface="Helvetica Neue"/>
              <a:buChar char="●"/>
            </a:pPr>
            <a:r>
              <a:rPr lang="en-US" sz="4800">
                <a:latin typeface="Helvetica Neue"/>
                <a:ea typeface="Helvetica Neue"/>
                <a:cs typeface="Helvetica Neue"/>
                <a:sym typeface="Helvetica Neue"/>
              </a:rPr>
              <a:t>A biography of Margaret Mead</a:t>
            </a:r>
            <a:endParaRPr sz="4800">
              <a:latin typeface="Helvetica Neue"/>
              <a:ea typeface="Helvetica Neue"/>
              <a:cs typeface="Helvetica Neue"/>
              <a:sym typeface="Helvetica Neue"/>
            </a:endParaRPr>
          </a:p>
          <a:p>
            <a:pPr marL="457200" lvl="0" indent="0" algn="l" rtl="0">
              <a:spcBef>
                <a:spcPts val="0"/>
              </a:spcBef>
              <a:spcAft>
                <a:spcPts val="0"/>
              </a:spcAft>
              <a:buNone/>
            </a:pPr>
            <a:endParaRPr sz="4800">
              <a:latin typeface="Helvetica Neue"/>
              <a:ea typeface="Helvetica Neue"/>
              <a:cs typeface="Helvetica Neue"/>
              <a:sym typeface="Helvetica Neue"/>
            </a:endParaRPr>
          </a:p>
          <a:p>
            <a:pPr marL="457200" lvl="0" indent="-533400" algn="l" rtl="0">
              <a:spcBef>
                <a:spcPts val="0"/>
              </a:spcBef>
              <a:spcAft>
                <a:spcPts val="0"/>
              </a:spcAft>
              <a:buSzPts val="4800"/>
              <a:buFont typeface="Helvetica Neue"/>
              <a:buChar char="●"/>
            </a:pPr>
            <a:r>
              <a:rPr lang="en-US" sz="4800">
                <a:latin typeface="Helvetica Neue"/>
                <a:ea typeface="Helvetica Neue"/>
                <a:cs typeface="Helvetica Neue"/>
                <a:sym typeface="Helvetica Neue"/>
              </a:rPr>
              <a:t>American Samoa</a:t>
            </a:r>
            <a:endParaRPr sz="4800">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57"/>
        <p:cNvGrpSpPr/>
        <p:nvPr/>
      </p:nvGrpSpPr>
      <p:grpSpPr>
        <a:xfrm>
          <a:off x="0" y="0"/>
          <a:ext cx="0" cy="0"/>
          <a:chOff x="0" y="0"/>
          <a:chExt cx="0" cy="0"/>
        </a:xfrm>
      </p:grpSpPr>
      <p:grpSp>
        <p:nvGrpSpPr>
          <p:cNvPr id="158" name="Google Shape;158;p19"/>
          <p:cNvGrpSpPr/>
          <p:nvPr/>
        </p:nvGrpSpPr>
        <p:grpSpPr>
          <a:xfrm>
            <a:off x="7494" y="-1343050"/>
            <a:ext cx="18288047" cy="3401145"/>
            <a:chOff x="-666465" y="-47625"/>
            <a:chExt cx="5522087" cy="895769"/>
          </a:xfrm>
        </p:grpSpPr>
        <p:sp>
          <p:nvSpPr>
            <p:cNvPr id="159" name="Google Shape;159;p19"/>
            <p:cNvSpPr/>
            <p:nvPr/>
          </p:nvSpPr>
          <p:spPr>
            <a:xfrm>
              <a:off x="-666465" y="35344"/>
              <a:ext cx="5522087" cy="812800"/>
            </a:xfrm>
            <a:custGeom>
              <a:avLst/>
              <a:gdLst/>
              <a:ahLst/>
              <a:cxnLst/>
              <a:rect l="l" t="t" r="r" b="b"/>
              <a:pathLst>
                <a:path w="5812723" h="812800" extrusionOk="0">
                  <a:moveTo>
                    <a:pt x="0" y="0"/>
                  </a:moveTo>
                  <a:lnTo>
                    <a:pt x="5812723" y="0"/>
                  </a:lnTo>
                  <a:lnTo>
                    <a:pt x="5812723" y="812800"/>
                  </a:lnTo>
                  <a:lnTo>
                    <a:pt x="0" y="812800"/>
                  </a:lnTo>
                  <a:close/>
                </a:path>
              </a:pathLst>
            </a:custGeom>
            <a:solidFill>
              <a:srgbClr val="000000"/>
            </a:solidFill>
            <a:ln>
              <a:noFill/>
            </a:ln>
          </p:spPr>
          <p:txBody>
            <a:bodyPr/>
            <a:lstStyle/>
            <a:p>
              <a:endParaRPr lang="en-US"/>
            </a:p>
          </p:txBody>
        </p:sp>
        <p:sp>
          <p:nvSpPr>
            <p:cNvPr id="160" name="Google Shape;160;p19"/>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1" name="Google Shape;161;p19"/>
          <p:cNvSpPr txBox="1"/>
          <p:nvPr/>
        </p:nvSpPr>
        <p:spPr>
          <a:xfrm>
            <a:off x="817766" y="556260"/>
            <a:ext cx="11701500" cy="11082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Margaret Mead</a:t>
            </a:r>
            <a:endParaRPr sz="7200">
              <a:latin typeface="Georgia"/>
              <a:ea typeface="Georgia"/>
              <a:cs typeface="Georgia"/>
              <a:sym typeface="Georgia"/>
            </a:endParaRPr>
          </a:p>
        </p:txBody>
      </p:sp>
      <p:grpSp>
        <p:nvGrpSpPr>
          <p:cNvPr id="162" name="Google Shape;162;p19"/>
          <p:cNvGrpSpPr/>
          <p:nvPr/>
        </p:nvGrpSpPr>
        <p:grpSpPr>
          <a:xfrm>
            <a:off x="517367" y="5187025"/>
            <a:ext cx="17268298" cy="2477210"/>
            <a:chOff x="-695187" y="-4968055"/>
            <a:chExt cx="15082800" cy="7021572"/>
          </a:xfrm>
        </p:grpSpPr>
        <p:sp>
          <p:nvSpPr>
            <p:cNvPr id="163" name="Google Shape;163;p19"/>
            <p:cNvSpPr txBox="1"/>
            <p:nvPr/>
          </p:nvSpPr>
          <p:spPr>
            <a:xfrm>
              <a:off x="-695187" y="-3059683"/>
              <a:ext cx="15082800" cy="51132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SzPts val="1100"/>
                <a:buNone/>
              </a:pPr>
              <a:endParaRPr sz="2600">
                <a:solidFill>
                  <a:srgbClr val="333333"/>
                </a:solidFill>
              </a:endParaRPr>
            </a:p>
            <a:p>
              <a:pPr marL="0" lvl="0" indent="0" algn="l" rtl="0">
                <a:lnSpc>
                  <a:spcPct val="115000"/>
                </a:lnSpc>
                <a:spcBef>
                  <a:spcPts val="1100"/>
                </a:spcBef>
                <a:spcAft>
                  <a:spcPts val="0"/>
                </a:spcAft>
                <a:buClr>
                  <a:schemeClr val="dk1"/>
                </a:buClr>
                <a:buSzPts val="1100"/>
                <a:buFont typeface="Arial"/>
                <a:buNone/>
              </a:pPr>
              <a:r>
                <a:rPr lang="en-US" sz="900">
                  <a:solidFill>
                    <a:srgbClr val="333333"/>
                  </a:solidFill>
                </a:rPr>
                <a:t> </a:t>
              </a:r>
              <a:endParaRPr sz="900">
                <a:solidFill>
                  <a:srgbClr val="333333"/>
                </a:solidFill>
              </a:endParaRPr>
            </a:p>
            <a:p>
              <a:pPr marL="0" lvl="0" indent="0" algn="l" rtl="0">
                <a:lnSpc>
                  <a:spcPct val="115000"/>
                </a:lnSpc>
                <a:spcBef>
                  <a:spcPts val="1100"/>
                </a:spcBef>
                <a:spcAft>
                  <a:spcPts val="0"/>
                </a:spcAft>
                <a:buClr>
                  <a:schemeClr val="dk1"/>
                </a:buClr>
                <a:buSzPts val="1100"/>
                <a:buFont typeface="Arial"/>
                <a:buNone/>
              </a:pPr>
              <a:endParaRPr sz="900">
                <a:solidFill>
                  <a:srgbClr val="333333"/>
                </a:solidFill>
              </a:endParaRPr>
            </a:p>
            <a:p>
              <a:pPr marL="0" marR="0" lvl="0" indent="0" algn="l" rtl="0">
                <a:lnSpc>
                  <a:spcPct val="140000"/>
                </a:lnSpc>
                <a:spcBef>
                  <a:spcPts val="1100"/>
                </a:spcBef>
                <a:spcAft>
                  <a:spcPts val="0"/>
                </a:spcAft>
                <a:buNone/>
              </a:pPr>
              <a:endParaRPr sz="3000">
                <a:latin typeface="Helvetica Neue"/>
                <a:ea typeface="Helvetica Neue"/>
                <a:cs typeface="Helvetica Neue"/>
                <a:sym typeface="Helvetica Neue"/>
              </a:endParaRPr>
            </a:p>
          </p:txBody>
        </p:sp>
        <p:sp>
          <p:nvSpPr>
            <p:cNvPr id="164" name="Google Shape;164;p19"/>
            <p:cNvSpPr txBox="1"/>
            <p:nvPr/>
          </p:nvSpPr>
          <p:spPr>
            <a:xfrm>
              <a:off x="-691991" y="-4968055"/>
              <a:ext cx="14855400" cy="6108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endParaRPr>
                <a:latin typeface="Helvetica Neue"/>
                <a:ea typeface="Helvetica Neue"/>
                <a:cs typeface="Helvetica Neue"/>
                <a:sym typeface="Helvetica Neue"/>
              </a:endParaRPr>
            </a:p>
          </p:txBody>
        </p:sp>
      </p:grpSp>
      <p:sp>
        <p:nvSpPr>
          <p:cNvPr id="165" name="Google Shape;165;p19"/>
          <p:cNvSpPr/>
          <p:nvPr/>
        </p:nvSpPr>
        <p:spPr>
          <a:xfrm>
            <a:off x="14304498" y="9205554"/>
            <a:ext cx="2954802" cy="482811"/>
          </a:xfrm>
          <a:custGeom>
            <a:avLst/>
            <a:gdLst/>
            <a:ahLst/>
            <a:cxnLst/>
            <a:rect l="l" t="t" r="r" b="b"/>
            <a:pathLst>
              <a:path w="2954802" h="482811" extrusionOk="0">
                <a:moveTo>
                  <a:pt x="0" y="0"/>
                </a:moveTo>
                <a:lnTo>
                  <a:pt x="2954802" y="0"/>
                </a:lnTo>
                <a:lnTo>
                  <a:pt x="2954802" y="482810"/>
                </a:lnTo>
                <a:lnTo>
                  <a:pt x="0" y="482810"/>
                </a:lnTo>
                <a:lnTo>
                  <a:pt x="0" y="0"/>
                </a:lnTo>
                <a:close/>
              </a:path>
            </a:pathLst>
          </a:custGeom>
          <a:blipFill rotWithShape="1">
            <a:blip r:embed="rId3">
              <a:alphaModFix/>
            </a:blip>
            <a:stretch>
              <a:fillRect/>
            </a:stretch>
          </a:blipFill>
          <a:ln>
            <a:noFill/>
          </a:ln>
        </p:spPr>
        <p:txBody>
          <a:bodyPr/>
          <a:lstStyle/>
          <a:p>
            <a:endParaRPr lang="en-US"/>
          </a:p>
        </p:txBody>
      </p:sp>
      <p:sp>
        <p:nvSpPr>
          <p:cNvPr id="166" name="Google Shape;166;p19"/>
          <p:cNvSpPr txBox="1"/>
          <p:nvPr/>
        </p:nvSpPr>
        <p:spPr>
          <a:xfrm>
            <a:off x="579000" y="2296813"/>
            <a:ext cx="17130000" cy="7749000"/>
          </a:xfrm>
          <a:prstGeom prst="rect">
            <a:avLst/>
          </a:prstGeom>
          <a:noFill/>
          <a:ln>
            <a:noFill/>
          </a:ln>
        </p:spPr>
        <p:txBody>
          <a:bodyPr spcFirstLastPara="1" wrap="square" lIns="91425" tIns="91425" rIns="91425" bIns="91425" anchor="t" anchorCtr="0">
            <a:spAutoFit/>
          </a:bodyPr>
          <a:lstStyle/>
          <a:p>
            <a:pPr marL="0" lvl="0" indent="0" algn="l" rtl="0">
              <a:lnSpc>
                <a:spcPct val="139995"/>
              </a:lnSpc>
              <a:spcBef>
                <a:spcPts val="0"/>
              </a:spcBef>
              <a:spcAft>
                <a:spcPts val="0"/>
              </a:spcAft>
              <a:buNone/>
            </a:pPr>
            <a:r>
              <a:rPr lang="en-US" sz="4023" b="1">
                <a:solidFill>
                  <a:srgbClr val="040303"/>
                </a:solidFill>
                <a:latin typeface="Helvetica Neue"/>
                <a:ea typeface="Helvetica Neue"/>
                <a:cs typeface="Helvetica Neue"/>
                <a:sym typeface="Helvetica Neue"/>
              </a:rPr>
              <a:t>Biography</a:t>
            </a:r>
            <a:endParaRPr sz="2400" b="1">
              <a:solidFill>
                <a:schemeClr val="dk1"/>
              </a:solidFill>
              <a:latin typeface="Helvetica Neue"/>
              <a:ea typeface="Helvetica Neue"/>
              <a:cs typeface="Helvetica Neue"/>
              <a:sym typeface="Helvetica Neue"/>
            </a:endParaRPr>
          </a:p>
          <a:p>
            <a:pPr marL="0" lvl="0" indent="0" algn="l" rtl="0">
              <a:lnSpc>
                <a:spcPct val="139995"/>
              </a:lnSpc>
              <a:spcBef>
                <a:spcPts val="0"/>
              </a:spcBef>
              <a:spcAft>
                <a:spcPts val="0"/>
              </a:spcAft>
              <a:buNone/>
            </a:pPr>
            <a:r>
              <a:rPr lang="en-US" sz="2400">
                <a:solidFill>
                  <a:schemeClr val="dk1"/>
                </a:solidFill>
                <a:latin typeface="Helvetica Neue"/>
                <a:ea typeface="Helvetica Neue"/>
                <a:cs typeface="Helvetica Neue"/>
                <a:sym typeface="Helvetica Neue"/>
              </a:rPr>
              <a:t>Margaret Mead was born on December 16, 1901, in Philadelphia, Pennsylvania. She studied at DePauw University, Barnard College, and Columbia University. In addition to anthropological study, she served in various capacities at the American Museum of Natural History in New York City. She was elected president of the American Association for the Advancement of Science and posthumously received a Presidential Medal of Freedom. Margaret Mead died on November 15, 1978.</a:t>
            </a:r>
            <a:r>
              <a:rPr lang="en-US" sz="1900">
                <a:solidFill>
                  <a:schemeClr val="dk1"/>
                </a:solidFill>
                <a:latin typeface="Helvetica Neue"/>
                <a:ea typeface="Helvetica Neue"/>
                <a:cs typeface="Helvetica Neue"/>
                <a:sym typeface="Helvetica Neue"/>
              </a:rPr>
              <a:t> </a:t>
            </a:r>
            <a:endParaRPr sz="1900">
              <a:solidFill>
                <a:schemeClr val="dk1"/>
              </a:solidFill>
              <a:latin typeface="Helvetica Neue"/>
              <a:ea typeface="Helvetica Neue"/>
              <a:cs typeface="Helvetica Neue"/>
              <a:sym typeface="Helvetica Neue"/>
            </a:endParaRPr>
          </a:p>
          <a:p>
            <a:pPr marL="0" lvl="0" indent="0" algn="l" rtl="0">
              <a:lnSpc>
                <a:spcPct val="139995"/>
              </a:lnSpc>
              <a:spcBef>
                <a:spcPts val="0"/>
              </a:spcBef>
              <a:spcAft>
                <a:spcPts val="0"/>
              </a:spcAft>
              <a:buNone/>
            </a:pPr>
            <a:r>
              <a:rPr lang="en-US" sz="4023" b="1">
                <a:solidFill>
                  <a:srgbClr val="040303"/>
                </a:solidFill>
                <a:latin typeface="Helvetica Neue"/>
                <a:ea typeface="Helvetica Neue"/>
                <a:cs typeface="Helvetica Neue"/>
                <a:sym typeface="Helvetica Neue"/>
              </a:rPr>
              <a:t>Her Work in American Samoa</a:t>
            </a:r>
            <a:endParaRPr sz="4023" b="1">
              <a:solidFill>
                <a:srgbClr val="040303"/>
              </a:solidFill>
              <a:latin typeface="Helvetica Neue"/>
              <a:ea typeface="Helvetica Neue"/>
              <a:cs typeface="Helvetica Neue"/>
              <a:sym typeface="Helvetica Neue"/>
            </a:endParaRPr>
          </a:p>
          <a:p>
            <a:pPr marL="0" lvl="0" indent="0" algn="l" rtl="0">
              <a:lnSpc>
                <a:spcPct val="139995"/>
              </a:lnSpc>
              <a:spcBef>
                <a:spcPts val="0"/>
              </a:spcBef>
              <a:spcAft>
                <a:spcPts val="0"/>
              </a:spcAft>
              <a:buNone/>
            </a:pPr>
            <a:r>
              <a:rPr lang="en-US" sz="2600">
                <a:solidFill>
                  <a:srgbClr val="333333"/>
                </a:solidFill>
              </a:rPr>
              <a:t>In 1925, Mead traveled to American Samoa to explore how culture and biology impacted the experience of adolescence. She sought to discover if the experience there was as traumatic and stressful as it was for adolescents in the United States or whether a different culture would shape the experience. She spent nine months in immersive study in the Samoan culture. Based on her research, she concluded that Samoan girls did not feel the same level of stress as girls in the U.S. due to different cultural patterns. She shared her conclusions in the books </a:t>
            </a:r>
            <a:r>
              <a:rPr lang="en-US" sz="2600" i="1">
                <a:solidFill>
                  <a:srgbClr val="333333"/>
                </a:solidFill>
              </a:rPr>
              <a:t>Coming of Age in Samoa</a:t>
            </a:r>
            <a:r>
              <a:rPr lang="en-US" sz="2600">
                <a:solidFill>
                  <a:srgbClr val="333333"/>
                </a:solidFill>
              </a:rPr>
              <a:t> (1928) and </a:t>
            </a:r>
            <a:r>
              <a:rPr lang="en-US" sz="2600" i="1">
                <a:solidFill>
                  <a:srgbClr val="333333"/>
                </a:solidFill>
              </a:rPr>
              <a:t>The Social Organization of Manu’a</a:t>
            </a:r>
            <a:r>
              <a:rPr lang="en-US" sz="2600">
                <a:solidFill>
                  <a:srgbClr val="333333"/>
                </a:solidFill>
              </a:rPr>
              <a:t> (1930), which is a technical, </a:t>
            </a:r>
            <a:endParaRPr sz="2600">
              <a:solidFill>
                <a:srgbClr val="333333"/>
              </a:solidFill>
            </a:endParaRPr>
          </a:p>
          <a:p>
            <a:pPr marL="0" lvl="0" indent="0" algn="l" rtl="0">
              <a:lnSpc>
                <a:spcPct val="139995"/>
              </a:lnSpc>
              <a:spcBef>
                <a:spcPts val="0"/>
              </a:spcBef>
              <a:spcAft>
                <a:spcPts val="0"/>
              </a:spcAft>
              <a:buNone/>
            </a:pPr>
            <a:r>
              <a:rPr lang="en-US" sz="2600">
                <a:solidFill>
                  <a:srgbClr val="333333"/>
                </a:solidFill>
              </a:rPr>
              <a:t>scholarly work.</a:t>
            </a:r>
            <a:endParaRPr sz="4023">
              <a:solidFill>
                <a:srgbClr val="040303"/>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74"/>
        <p:cNvGrpSpPr/>
        <p:nvPr/>
      </p:nvGrpSpPr>
      <p:grpSpPr>
        <a:xfrm>
          <a:off x="0" y="0"/>
          <a:ext cx="0" cy="0"/>
          <a:chOff x="0" y="0"/>
          <a:chExt cx="0" cy="0"/>
        </a:xfrm>
      </p:grpSpPr>
      <p:sp>
        <p:nvSpPr>
          <p:cNvPr id="175" name="Google Shape;175;p20"/>
          <p:cNvSpPr/>
          <p:nvPr/>
        </p:nvSpPr>
        <p:spPr>
          <a:xfrm>
            <a:off x="14234538" y="8921042"/>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3">
              <a:alphaModFix/>
            </a:blip>
            <a:stretch>
              <a:fillRect/>
            </a:stretch>
          </a:blipFill>
          <a:ln>
            <a:noFill/>
          </a:ln>
        </p:spPr>
        <p:txBody>
          <a:bodyPr/>
          <a:lstStyle/>
          <a:p>
            <a:endParaRPr lang="en-US"/>
          </a:p>
        </p:txBody>
      </p:sp>
      <p:grpSp>
        <p:nvGrpSpPr>
          <p:cNvPr id="176" name="Google Shape;176;p20"/>
          <p:cNvGrpSpPr/>
          <p:nvPr/>
        </p:nvGrpSpPr>
        <p:grpSpPr>
          <a:xfrm>
            <a:off x="0" y="-1030925"/>
            <a:ext cx="18384524" cy="3266948"/>
            <a:chOff x="0" y="-47625"/>
            <a:chExt cx="5047365" cy="860425"/>
          </a:xfrm>
        </p:grpSpPr>
        <p:sp>
          <p:nvSpPr>
            <p:cNvPr id="177" name="Google Shape;177;p20"/>
            <p:cNvSpPr/>
            <p:nvPr/>
          </p:nvSpPr>
          <p:spPr>
            <a:xfrm>
              <a:off x="0" y="-1"/>
              <a:ext cx="5047365" cy="812800"/>
            </a:xfrm>
            <a:custGeom>
              <a:avLst/>
              <a:gdLst/>
              <a:ahLst/>
              <a:cxnLst/>
              <a:rect l="l" t="t" r="r" b="b"/>
              <a:pathLst>
                <a:path w="5784946" h="812800" extrusionOk="0">
                  <a:moveTo>
                    <a:pt x="0" y="0"/>
                  </a:moveTo>
                  <a:lnTo>
                    <a:pt x="5784946" y="0"/>
                  </a:lnTo>
                  <a:lnTo>
                    <a:pt x="5784946" y="812800"/>
                  </a:lnTo>
                  <a:lnTo>
                    <a:pt x="0" y="812800"/>
                  </a:lnTo>
                  <a:close/>
                </a:path>
              </a:pathLst>
            </a:custGeom>
            <a:solidFill>
              <a:srgbClr val="000000"/>
            </a:solidFill>
            <a:ln>
              <a:noFill/>
            </a:ln>
          </p:spPr>
          <p:txBody>
            <a:bodyPr/>
            <a:lstStyle/>
            <a:p>
              <a:endParaRPr lang="en-US"/>
            </a:p>
          </p:txBody>
        </p:sp>
        <p:sp>
          <p:nvSpPr>
            <p:cNvPr id="178" name="Google Shape;178;p2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9" name="Google Shape;179;p20"/>
          <p:cNvGrpSpPr/>
          <p:nvPr/>
        </p:nvGrpSpPr>
        <p:grpSpPr>
          <a:xfrm>
            <a:off x="1661503" y="2715325"/>
            <a:ext cx="15956324" cy="5117537"/>
            <a:chOff x="0" y="-85725"/>
            <a:chExt cx="21275100" cy="6823383"/>
          </a:xfrm>
        </p:grpSpPr>
        <p:sp>
          <p:nvSpPr>
            <p:cNvPr id="180" name="Google Shape;180;p20"/>
            <p:cNvSpPr txBox="1"/>
            <p:nvPr/>
          </p:nvSpPr>
          <p:spPr>
            <a:xfrm>
              <a:off x="0" y="1504158"/>
              <a:ext cx="21275100" cy="5233500"/>
            </a:xfrm>
            <a:prstGeom prst="rect">
              <a:avLst/>
            </a:prstGeom>
            <a:noFill/>
            <a:ln>
              <a:noFill/>
            </a:ln>
          </p:spPr>
          <p:txBody>
            <a:bodyPr spcFirstLastPara="1" wrap="square" lIns="0" tIns="0" rIns="0" bIns="0" anchor="t" anchorCtr="0">
              <a:spAutoFit/>
            </a:bodyPr>
            <a:lstStyle/>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Think about anthropology as the study of everything human.</a:t>
              </a:r>
              <a:endParaRPr sz="3000">
                <a:solidFill>
                  <a:schemeClr val="dk1"/>
                </a:solidFill>
                <a:latin typeface="Helvetica Neue"/>
                <a:ea typeface="Helvetica Neue"/>
                <a:cs typeface="Helvetica Neue"/>
                <a:sym typeface="Helvetica Neue"/>
              </a:endParaRPr>
            </a:p>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Ponder the pioneering work of Margaret Mead.</a:t>
              </a:r>
              <a:endParaRPr sz="300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r>
                <a:rPr lang="en-US" sz="3000" i="0" u="none" strike="noStrike" cap="none">
                  <a:solidFill>
                    <a:srgbClr val="000000"/>
                  </a:solidFill>
                  <a:latin typeface="Helvetica Neue"/>
                  <a:ea typeface="Helvetica Neue"/>
                  <a:cs typeface="Helvetica Neue"/>
                  <a:sym typeface="Helvetica Neue"/>
                </a:rPr>
                <a:t> </a:t>
              </a: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181" name="Google Shape;181;p20"/>
            <p:cNvSpPr txBox="1"/>
            <p:nvPr/>
          </p:nvSpPr>
          <p:spPr>
            <a:xfrm>
              <a:off x="0" y="-85725"/>
              <a:ext cx="16913700" cy="9897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823" i="0" u="none" strike="noStrike" cap="none">
                  <a:solidFill>
                    <a:srgbClr val="040303"/>
                  </a:solidFill>
                  <a:latin typeface="Helvetica Neue"/>
                  <a:ea typeface="Helvetica Neue"/>
                  <a:cs typeface="Helvetica Neue"/>
                  <a:sym typeface="Helvetica Neue"/>
                </a:rPr>
                <a:t>Let's </a:t>
              </a:r>
              <a:r>
                <a:rPr lang="en-US" sz="4823">
                  <a:solidFill>
                    <a:srgbClr val="040303"/>
                  </a:solidFill>
                  <a:latin typeface="Helvetica Neue"/>
                  <a:ea typeface="Helvetica Neue"/>
                  <a:cs typeface="Helvetica Neue"/>
                  <a:sym typeface="Helvetica Neue"/>
                </a:rPr>
                <a:t>put</a:t>
              </a:r>
              <a:r>
                <a:rPr lang="en-US" sz="4823" i="0" u="none" strike="noStrike" cap="none">
                  <a:solidFill>
                    <a:srgbClr val="040303"/>
                  </a:solidFill>
                  <a:latin typeface="Helvetica Neue"/>
                  <a:ea typeface="Helvetica Neue"/>
                  <a:cs typeface="Helvetica Neue"/>
                  <a:sym typeface="Helvetica Neue"/>
                </a:rPr>
                <a:t> this all together! </a:t>
              </a:r>
              <a:endParaRPr sz="2200">
                <a:latin typeface="Helvetica Neue"/>
                <a:ea typeface="Helvetica Neue"/>
                <a:cs typeface="Helvetica Neue"/>
                <a:sym typeface="Helvetica Neue"/>
              </a:endParaRPr>
            </a:p>
          </p:txBody>
        </p:sp>
      </p:grpSp>
      <p:sp>
        <p:nvSpPr>
          <p:cNvPr id="182" name="Google Shape;182;p20"/>
          <p:cNvSpPr/>
          <p:nvPr/>
        </p:nvSpPr>
        <p:spPr>
          <a:xfrm rot="2181239">
            <a:off x="-1994211" y="7133376"/>
            <a:ext cx="7311839" cy="2388534"/>
          </a:xfrm>
          <a:custGeom>
            <a:avLst/>
            <a:gdLst/>
            <a:ahLst/>
            <a:cxnLst/>
            <a:rect l="l" t="t" r="r" b="b"/>
            <a:pathLst>
              <a:path w="7315200" h="2389632" extrusionOk="0">
                <a:moveTo>
                  <a:pt x="0" y="0"/>
                </a:moveTo>
                <a:lnTo>
                  <a:pt x="7315200" y="0"/>
                </a:lnTo>
                <a:lnTo>
                  <a:pt x="7315200" y="2389632"/>
                </a:lnTo>
                <a:lnTo>
                  <a:pt x="0" y="2389632"/>
                </a:lnTo>
                <a:lnTo>
                  <a:pt x="0" y="0"/>
                </a:lnTo>
                <a:close/>
              </a:path>
            </a:pathLst>
          </a:custGeom>
          <a:blipFill rotWithShape="1">
            <a:blip r:embed="rId4">
              <a:alphaModFix/>
            </a:blip>
            <a:stretch>
              <a:fillRect/>
            </a:stretch>
          </a:blipFill>
          <a:ln>
            <a:noFill/>
          </a:ln>
        </p:spPr>
        <p:txBody>
          <a:bodyPr/>
          <a:lstStyle/>
          <a:p>
            <a:endParaRPr lang="en-US"/>
          </a:p>
        </p:txBody>
      </p:sp>
      <p:sp>
        <p:nvSpPr>
          <p:cNvPr id="183" name="Google Shape;183;p20"/>
          <p:cNvSpPr txBox="1"/>
          <p:nvPr/>
        </p:nvSpPr>
        <p:spPr>
          <a:xfrm>
            <a:off x="649018" y="600936"/>
            <a:ext cx="9816000" cy="15084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Wrap-Up</a:t>
            </a:r>
            <a:r>
              <a:rPr lang="en-US" sz="7200" i="0" u="none" strike="noStrike" cap="none">
                <a:solidFill>
                  <a:srgbClr val="F9F9F4"/>
                </a:solidFill>
                <a:latin typeface="Georgia"/>
                <a:ea typeface="Georgia"/>
                <a:cs typeface="Georgia"/>
                <a:sym typeface="Georgia"/>
              </a:rPr>
              <a:t> </a:t>
            </a:r>
            <a:r>
              <a:rPr lang="en-US" sz="9800" i="0" u="none" strike="noStrike" cap="none">
                <a:solidFill>
                  <a:srgbClr val="F9F9F4"/>
                </a:solidFill>
                <a:latin typeface="Georgia"/>
                <a:ea typeface="Georgia"/>
                <a:cs typeface="Georgia"/>
                <a:sym typeface="Georgia"/>
              </a:rPr>
              <a:t> </a:t>
            </a: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451</Words>
  <Application>Microsoft Office PowerPoint</Application>
  <PresentationFormat>Custom</PresentationFormat>
  <Paragraphs>43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Helvetica Neue</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Chip Colwell</dc:creator>
  <cp:lastModifiedBy>Chip Colwell</cp:lastModifiedBy>
  <cp:revision>1</cp:revision>
  <dcterms:modified xsi:type="dcterms:W3CDTF">2023-10-02T19:05:24Z</dcterms:modified>
</cp:coreProperties>
</file>